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7"/>
  </p:notesMasterIdLst>
  <p:sldIdLst>
    <p:sldId id="308" r:id="rId2"/>
    <p:sldId id="455" r:id="rId3"/>
    <p:sldId id="508" r:id="rId4"/>
    <p:sldId id="513" r:id="rId5"/>
    <p:sldId id="514" r:id="rId6"/>
    <p:sldId id="516" r:id="rId7"/>
    <p:sldId id="515" r:id="rId8"/>
    <p:sldId id="517" r:id="rId9"/>
    <p:sldId id="526" r:id="rId10"/>
    <p:sldId id="458" r:id="rId11"/>
    <p:sldId id="464" r:id="rId12"/>
    <p:sldId id="465" r:id="rId13"/>
    <p:sldId id="466" r:id="rId14"/>
    <p:sldId id="509" r:id="rId15"/>
    <p:sldId id="467" r:id="rId16"/>
    <p:sldId id="468" r:id="rId17"/>
    <p:sldId id="527" r:id="rId18"/>
    <p:sldId id="463" r:id="rId19"/>
    <p:sldId id="431" r:id="rId20"/>
    <p:sldId id="473" r:id="rId21"/>
    <p:sldId id="433" r:id="rId22"/>
    <p:sldId id="434" r:id="rId23"/>
    <p:sldId id="435" r:id="rId24"/>
    <p:sldId id="436" r:id="rId25"/>
    <p:sldId id="437" r:id="rId26"/>
    <p:sldId id="438" r:id="rId27"/>
    <p:sldId id="439" r:id="rId28"/>
    <p:sldId id="440" r:id="rId29"/>
    <p:sldId id="441" r:id="rId30"/>
    <p:sldId id="510" r:id="rId31"/>
    <p:sldId id="518" r:id="rId32"/>
    <p:sldId id="519" r:id="rId33"/>
    <p:sldId id="520" r:id="rId34"/>
    <p:sldId id="521" r:id="rId35"/>
    <p:sldId id="522" r:id="rId36"/>
    <p:sldId id="523" r:id="rId37"/>
    <p:sldId id="525" r:id="rId38"/>
    <p:sldId id="511" r:id="rId39"/>
    <p:sldId id="528" r:id="rId40"/>
    <p:sldId id="512" r:id="rId41"/>
    <p:sldId id="504" r:id="rId42"/>
    <p:sldId id="506" r:id="rId43"/>
    <p:sldId id="507" r:id="rId44"/>
    <p:sldId id="530" r:id="rId45"/>
    <p:sldId id="531" r:id="rId46"/>
    <p:sldId id="532" r:id="rId47"/>
    <p:sldId id="533" r:id="rId48"/>
    <p:sldId id="534" r:id="rId49"/>
    <p:sldId id="524" r:id="rId50"/>
    <p:sldId id="535" r:id="rId51"/>
    <p:sldId id="536" r:id="rId52"/>
    <p:sldId id="537" r:id="rId53"/>
    <p:sldId id="538" r:id="rId54"/>
    <p:sldId id="540" r:id="rId55"/>
    <p:sldId id="541" r:id="rId56"/>
    <p:sldId id="542" r:id="rId57"/>
    <p:sldId id="543" r:id="rId58"/>
    <p:sldId id="544" r:id="rId59"/>
    <p:sldId id="545" r:id="rId60"/>
    <p:sldId id="546" r:id="rId61"/>
    <p:sldId id="547" r:id="rId62"/>
    <p:sldId id="548" r:id="rId63"/>
    <p:sldId id="549" r:id="rId64"/>
    <p:sldId id="550" r:id="rId65"/>
    <p:sldId id="551" r:id="rId66"/>
    <p:sldId id="552" r:id="rId67"/>
    <p:sldId id="553" r:id="rId68"/>
    <p:sldId id="554" r:id="rId69"/>
    <p:sldId id="555" r:id="rId70"/>
    <p:sldId id="556" r:id="rId71"/>
    <p:sldId id="557" r:id="rId72"/>
    <p:sldId id="558" r:id="rId73"/>
    <p:sldId id="529" r:id="rId74"/>
    <p:sldId id="559" r:id="rId75"/>
    <p:sldId id="560" r:id="rId76"/>
    <p:sldId id="561" r:id="rId77"/>
    <p:sldId id="562" r:id="rId78"/>
    <p:sldId id="563" r:id="rId79"/>
    <p:sldId id="564" r:id="rId80"/>
    <p:sldId id="565" r:id="rId81"/>
    <p:sldId id="567" r:id="rId82"/>
    <p:sldId id="566" r:id="rId83"/>
    <p:sldId id="568" r:id="rId84"/>
    <p:sldId id="569" r:id="rId85"/>
    <p:sldId id="571" r:id="rId86"/>
    <p:sldId id="570" r:id="rId87"/>
    <p:sldId id="572" r:id="rId88"/>
    <p:sldId id="573" r:id="rId89"/>
    <p:sldId id="575" r:id="rId90"/>
    <p:sldId id="576" r:id="rId91"/>
    <p:sldId id="577" r:id="rId92"/>
    <p:sldId id="578" r:id="rId93"/>
    <p:sldId id="579" r:id="rId94"/>
    <p:sldId id="580" r:id="rId95"/>
    <p:sldId id="456" r:id="rId96"/>
  </p:sldIdLst>
  <p:sldSz cx="12192000" cy="6858000"/>
  <p:notesSz cx="6858000" cy="9144000"/>
  <p:embeddedFontLst>
    <p:embeddedFont>
      <p:font typeface="Lobster" panose="00000500000000000000" pitchFamily="2" charset="0"/>
      <p:regular r:id="rId98"/>
    </p:embeddedFont>
    <p:embeddedFont>
      <p:font typeface="Roboto Condensed" panose="02000000000000000000" pitchFamily="2" charset="0"/>
      <p:regular r:id="rId99"/>
      <p:bold r:id="rId100"/>
      <p:italic r:id="rId101"/>
      <p:boldItalic r:id="rId102"/>
    </p:embeddedFont>
    <p:embeddedFont>
      <p:font typeface="Roboto Condensed Light" panose="02000000000000000000" pitchFamily="2" charset="0"/>
      <p:regular r:id="rId103"/>
      <p:bold r:id="rId104"/>
      <p:italic r:id="rId105"/>
      <p:boldItalic r:id="rId106"/>
    </p:embeddedFont>
    <p:embeddedFont>
      <p:font typeface="Wingdings 2" panose="05020102010507070707" pitchFamily="18" charset="2"/>
      <p:regular r:id="rId107"/>
    </p:embeddedFont>
    <p:embeddedFont>
      <p:font typeface="Wingdings 3" panose="05040102010807070707" pitchFamily="18" charset="2"/>
      <p:regular r:id="rId1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E9E9"/>
    <a:srgbClr val="EEEEEE"/>
    <a:srgbClr val="CCDED6"/>
    <a:srgbClr val="D4DED6"/>
    <a:srgbClr val="ED524F"/>
    <a:srgbClr val="301B92"/>
    <a:srgbClr val="673BB7"/>
    <a:srgbClr val="607D8B"/>
    <a:srgbClr val="B71B1C"/>
    <a:srgbClr val="F54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p:scale>
          <a:sx n="77" d="100"/>
          <a:sy n="77" d="100"/>
        </p:scale>
        <p:origin x="989" y="10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0.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2/14/2025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jp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15.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4.jp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image" Target="../media/image8.jpe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21.jpe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8.pn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21.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8440861" y="2166736"/>
            <a:ext cx="2813885" cy="197961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lete Blanc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135619"/>
      </p:ext>
    </p:extLst>
  </p:cSld>
  <p:clrMapOvr>
    <a:overrideClrMapping bg1="dk1" tx1="lt1" bg2="dk2" tx2="lt2" accent1="accent1" accent2="accent2" accent3="accent3" accent4="accent4" accent5="accent5" accent6="accent6" hlink="hlink" folHlink="folHlink"/>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omplete Blanck">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444477"/>
      </p:ext>
    </p:extLst>
  </p:cSld>
  <p:clrMapOvr>
    <a:overrideClrMapping bg1="dk1" tx1="lt1" bg2="dk2" tx2="lt2" accent1="accent1" accent2="accent2" accent3="accent3" accent4="accent4" accent5="accent5" accent6="accent6" hlink="hlink" folHlink="folHlink"/>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0888083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645704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8503394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40769"/>
            <a:ext cx="5581038" cy="287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3" name="Picture 32">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4" name="Picture 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810216" y="1939296"/>
            <a:ext cx="3775524" cy="1949063"/>
          </a:xfrm>
          <a:prstGeom prst="rect">
            <a:avLst/>
          </a:prstGeom>
        </p:spPr>
      </p:pic>
    </p:spTree>
    <p:extLst>
      <p:ext uri="{BB962C8B-B14F-4D97-AF65-F5344CB8AC3E}">
        <p14:creationId xmlns:p14="http://schemas.microsoft.com/office/powerpoint/2010/main" val="375188163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806526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1">
            <a:extLst>
              <a:ext uri="{FF2B5EF4-FFF2-40B4-BE49-F238E27FC236}">
                <a16:creationId xmlns:a16="http://schemas.microsoft.com/office/drawing/2014/main" id="{AE222501-70AD-49B2-E54D-4F04D4C202F6}"/>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5" name="Footer Placeholder 2">
            <a:extLst>
              <a:ext uri="{FF2B5EF4-FFF2-40B4-BE49-F238E27FC236}">
                <a16:creationId xmlns:a16="http://schemas.microsoft.com/office/drawing/2014/main" id="{1AC34CF1-8662-6BED-5BCC-DA1BCA35ADE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 Prototyping and Styling</a:t>
            </a:r>
          </a:p>
        </p:txBody>
      </p:sp>
    </p:spTree>
    <p:extLst>
      <p:ext uri="{BB962C8B-B14F-4D97-AF65-F5344CB8AC3E}">
        <p14:creationId xmlns:p14="http://schemas.microsoft.com/office/powerpoint/2010/main" val="346663331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8440861" y="2374910"/>
            <a:ext cx="2813885" cy="1563269"/>
          </a:xfrm>
          <a:prstGeom prst="rect">
            <a:avLst/>
          </a:prstGeom>
        </p:spPr>
      </p:pic>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34" name="Picture 3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810216" y="1939296"/>
            <a:ext cx="3775524" cy="1949063"/>
          </a:xfrm>
          <a:prstGeom prst="rect">
            <a:avLst/>
          </a:prstGeom>
        </p:spPr>
      </p:pic>
    </p:spTree>
    <p:extLst>
      <p:ext uri="{BB962C8B-B14F-4D97-AF65-F5344CB8AC3E}">
        <p14:creationId xmlns:p14="http://schemas.microsoft.com/office/powerpoint/2010/main" val="253280755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a:extLst>
              <a:ext uri="{FF2B5EF4-FFF2-40B4-BE49-F238E27FC236}">
                <a16:creationId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6513194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7050250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1">
                <a:lumMod val="75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a:gradFill flip="none" rotWithShape="1">
            <a:gsLst>
              <a:gs pos="10000">
                <a:srgbClr val="273238"/>
              </a:gs>
              <a:gs pos="100000">
                <a:srgbClr val="607D8B"/>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4" name="Rectangle 43"/>
          <p:cNvSpPr/>
          <p:nvPr userDrawn="1"/>
        </p:nvSpPr>
        <p:spPr>
          <a:xfrm>
            <a:off x="0" y="2221532"/>
            <a:ext cx="4402106" cy="195169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6"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7"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b="1" dirty="0"/>
              <a:t>Computer Graphics </a:t>
            </a:r>
            <a:r>
              <a:rPr lang="en-US" dirty="0">
                <a:latin typeface="Roboto Condensed Light" panose="02000000000000000000" pitchFamily="2" charset="0"/>
                <a:ea typeface="Roboto Condensed Light" panose="02000000000000000000" pitchFamily="2" charset="0"/>
              </a:rPr>
              <a:t>(CG)</a:t>
            </a:r>
          </a:p>
          <a:p>
            <a:r>
              <a:rPr lang="en-US" dirty="0">
                <a:latin typeface="Roboto Condensed Light" panose="02000000000000000000" pitchFamily="2" charset="0"/>
                <a:ea typeface="Roboto Condensed Light" panose="02000000000000000000" pitchFamily="2" charset="0"/>
              </a:rPr>
              <a:t>GTU # 3150712</a:t>
            </a:r>
          </a:p>
        </p:txBody>
      </p:sp>
      <p:sp>
        <p:nvSpPr>
          <p:cNvPr id="34" name="TextBox 33">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36"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37"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40769"/>
            <a:ext cx="5581038" cy="287080"/>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38"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39"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8" name="Picture 27">
            <a:extLst>
              <a:ext uri="{FF2B5EF4-FFF2-40B4-BE49-F238E27FC236}">
                <a16:creationId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572947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1">
                <a:lumMod val="75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a:gradFill flip="none" rotWithShape="1">
            <a:gsLst>
              <a:gs pos="10000">
                <a:srgbClr val="0E47A1"/>
              </a:gs>
              <a:gs pos="100000">
                <a:srgbClr val="03A9F5"/>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4" name="Rectangle 43"/>
          <p:cNvSpPr/>
          <p:nvPr userDrawn="1"/>
        </p:nvSpPr>
        <p:spPr>
          <a:xfrm>
            <a:off x="0" y="2221532"/>
            <a:ext cx="4402106" cy="1951692"/>
          </a:xfrm>
          <a:prstGeom prst="rect">
            <a:avLst/>
          </a:pr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6"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7"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b="1" dirty="0"/>
              <a:t>Computer Graphics </a:t>
            </a:r>
            <a:r>
              <a:rPr lang="en-US" dirty="0">
                <a:latin typeface="Roboto Condensed Light" panose="02000000000000000000" pitchFamily="2" charset="0"/>
                <a:ea typeface="Roboto Condensed Light" panose="02000000000000000000" pitchFamily="2" charset="0"/>
              </a:rPr>
              <a:t>(CG)</a:t>
            </a:r>
          </a:p>
          <a:p>
            <a:r>
              <a:rPr lang="en-US" dirty="0">
                <a:latin typeface="Roboto Condensed Light" panose="02000000000000000000" pitchFamily="2" charset="0"/>
                <a:ea typeface="Roboto Condensed Light" panose="02000000000000000000" pitchFamily="2" charset="0"/>
              </a:rPr>
              <a:t>GTU # 3150712</a:t>
            </a:r>
          </a:p>
        </p:txBody>
      </p:sp>
      <p:sp>
        <p:nvSpPr>
          <p:cNvPr id="34" name="TextBox 33">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36"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37"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40769"/>
            <a:ext cx="5581038" cy="287080"/>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38"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vert="horz" lIns="91440" tIns="45720" rIns="91440" bIns="45720" rtlCol="0" anchor="ctr">
            <a:noAutofit/>
          </a:bodyPr>
          <a:lstStyle>
            <a:lvl1pPr>
              <a:defRPr lang="en-US" sz="1800" b="1" dirty="0">
                <a:gradFill flip="none" rotWithShape="1">
                  <a:gsLst>
                    <a:gs pos="10000">
                      <a:srgbClr val="0E47A1"/>
                    </a:gs>
                    <a:gs pos="100000">
                      <a:srgbClr val="03A9F5"/>
                    </a:gs>
                  </a:gsLst>
                  <a:lin ang="0" scaled="1"/>
                  <a:tileRect/>
                </a:gradFill>
                <a:effectLst/>
              </a:defRPr>
            </a:lvl1pPr>
          </a:lstStyle>
          <a:p>
            <a:pPr marL="0" lvl="0" indent="0">
              <a:spcBef>
                <a:spcPct val="0"/>
              </a:spcBef>
              <a:buNone/>
            </a:pPr>
            <a:r>
              <a:rPr lang="en-US" dirty="0"/>
              <a:t>Write here your Author Name (i.e. Prof. Jay R </a:t>
            </a:r>
            <a:r>
              <a:rPr lang="en-US" dirty="0" err="1"/>
              <a:t>Dhamsaniya</a:t>
            </a:r>
            <a:r>
              <a:rPr lang="en-US" dirty="0"/>
              <a:t>)</a:t>
            </a:r>
          </a:p>
        </p:txBody>
      </p:sp>
      <p:sp>
        <p:nvSpPr>
          <p:cNvPr id="39"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8" name="Picture 27">
            <a:extLst>
              <a:ext uri="{FF2B5EF4-FFF2-40B4-BE49-F238E27FC236}">
                <a16:creationId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69831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2">
            <a:extLst>
              <a:ext uri="{FF2B5EF4-FFF2-40B4-BE49-F238E27FC236}">
                <a16:creationId xmlns:a16="http://schemas.microsoft.com/office/drawing/2014/main" id="{1F638425-8277-C38A-3402-5431C5983BF0}"/>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 Prototyping and Styling</a:t>
            </a:r>
          </a:p>
        </p:txBody>
      </p:sp>
    </p:spTree>
    <p:extLst>
      <p:ext uri="{BB962C8B-B14F-4D97-AF65-F5344CB8AC3E}">
        <p14:creationId xmlns:p14="http://schemas.microsoft.com/office/powerpoint/2010/main" val="420276124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1">
            <a:extLst>
              <a:ext uri="{FF2B5EF4-FFF2-40B4-BE49-F238E27FC236}">
                <a16:creationId xmlns:a16="http://schemas.microsoft.com/office/drawing/2014/main" id="{B7405E38-7235-F72B-10D4-B641F5CD30A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6" name="Footer Placeholder 2">
            <a:extLst>
              <a:ext uri="{FF2B5EF4-FFF2-40B4-BE49-F238E27FC236}">
                <a16:creationId xmlns:a16="http://schemas.microsoft.com/office/drawing/2014/main" id="{0555C318-FCEB-A355-40DD-F006E5F8724C}"/>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 Prototyping and Styling</a:t>
            </a:r>
          </a:p>
        </p:txBody>
      </p:sp>
    </p:spTree>
    <p:extLst>
      <p:ext uri="{BB962C8B-B14F-4D97-AF65-F5344CB8AC3E}">
        <p14:creationId xmlns:p14="http://schemas.microsoft.com/office/powerpoint/2010/main" val="34686285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D2949837-8952-4BE0-DD16-DB9B00266D76}"/>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4" name="Footer Placeholder 2">
            <a:extLst>
              <a:ext uri="{FF2B5EF4-FFF2-40B4-BE49-F238E27FC236}">
                <a16:creationId xmlns:a16="http://schemas.microsoft.com/office/drawing/2014/main" id="{B9F62D1C-79A8-D18D-12F7-77F75A4A516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 Prototyping and Styling</a:t>
            </a:r>
          </a:p>
        </p:txBody>
      </p:sp>
    </p:spTree>
    <p:extLst>
      <p:ext uri="{BB962C8B-B14F-4D97-AF65-F5344CB8AC3E}">
        <p14:creationId xmlns:p14="http://schemas.microsoft.com/office/powerpoint/2010/main" val="2971972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E049F237-89CC-E5D2-55B0-9F4BEB952328}"/>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4" name="Footer Placeholder 2">
            <a:extLst>
              <a:ext uri="{FF2B5EF4-FFF2-40B4-BE49-F238E27FC236}">
                <a16:creationId xmlns:a16="http://schemas.microsoft.com/office/drawing/2014/main" id="{E790B972-4E41-5AA3-F30A-56363F5B28DC}"/>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 Prototyping and Styling</a:t>
            </a:r>
          </a:p>
        </p:txBody>
      </p:sp>
    </p:spTree>
    <p:extLst>
      <p:ext uri="{BB962C8B-B14F-4D97-AF65-F5344CB8AC3E}">
        <p14:creationId xmlns:p14="http://schemas.microsoft.com/office/powerpoint/2010/main" val="32062478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D2F31F0A-A72F-7922-4010-C2875E8EA5D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4" name="Footer Placeholder 2">
            <a:extLst>
              <a:ext uri="{FF2B5EF4-FFF2-40B4-BE49-F238E27FC236}">
                <a16:creationId xmlns:a16="http://schemas.microsoft.com/office/drawing/2014/main" id="{30BEE83F-99B1-5E7A-3F29-BCAE84107B52}"/>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04 – Prototyping and Styling</a:t>
            </a:r>
          </a:p>
        </p:txBody>
      </p:sp>
    </p:spTree>
    <p:extLst>
      <p:ext uri="{BB962C8B-B14F-4D97-AF65-F5344CB8AC3E}">
        <p14:creationId xmlns:p14="http://schemas.microsoft.com/office/powerpoint/2010/main" val="42433145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2/14/2025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97" r:id="rId11"/>
    <p:sldLayoutId id="2147483698" r:id="rId12"/>
    <p:sldLayoutId id="2147483674" r:id="rId13"/>
    <p:sldLayoutId id="2147483676" r:id="rId14"/>
    <p:sldLayoutId id="2147483677" r:id="rId15"/>
    <p:sldLayoutId id="2147483678" r:id="rId16"/>
    <p:sldLayoutId id="2147483679" r:id="rId17"/>
    <p:sldLayoutId id="2147483681" r:id="rId18"/>
    <p:sldLayoutId id="2147483683" r:id="rId19"/>
    <p:sldLayoutId id="2147483682" r:id="rId20"/>
    <p:sldLayoutId id="2147483684" r:id="rId21"/>
    <p:sldLayoutId id="2147483685" r:id="rId22"/>
    <p:sldLayoutId id="2147483686" r:id="rId23"/>
    <p:sldLayoutId id="2147483693" r:id="rId24"/>
    <p:sldLayoutId id="2147483696" r:id="rId2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Desktop/SIH1609.docx"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Desktop/SIH1609.docx" TargetMode="Externa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Unit-04</a:t>
            </a:r>
            <a:r>
              <a:rPr lang="en-US" dirty="0"/>
              <a:t> </a:t>
            </a:r>
            <a:br>
              <a:rPr lang="en-US" dirty="0"/>
            </a:br>
            <a:r>
              <a:rPr lang="en-US" dirty="0"/>
              <a:t>Prototyping </a:t>
            </a:r>
            <a:r>
              <a:rPr lang="en-US" b="0" dirty="0"/>
              <a:t>and </a:t>
            </a:r>
            <a:r>
              <a:rPr lang="en-US" dirty="0"/>
              <a:t>Styling</a:t>
            </a:r>
          </a:p>
        </p:txBody>
      </p:sp>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mayur.padia@darshan.ac.in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99255 15118</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a:xfrm>
            <a:off x="1837678" y="5537768"/>
            <a:ext cx="4258322" cy="353884"/>
          </a:xfrm>
        </p:spPr>
        <p:txBody>
          <a:bodyPr/>
          <a:lstStyle/>
          <a:p>
            <a:r>
              <a:rPr lang="en-IN" dirty="0"/>
              <a:t>Department of Computer Science &amp; Engineering </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p:txBody>
          <a:bodyPr/>
          <a:lstStyle/>
          <a:p>
            <a:r>
              <a:rPr lang="en-IN" dirty="0"/>
              <a:t>Prof. Mayur Padia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UI/UX Designing (UI/UX) </a:t>
            </a:r>
          </a:p>
          <a:p>
            <a:r>
              <a:rPr lang="en-IN" dirty="0"/>
              <a:t>DU # </a:t>
            </a:r>
            <a:r>
              <a:rPr lang="en-US" dirty="0"/>
              <a:t>2301CS622</a:t>
            </a:r>
          </a:p>
        </p:txBody>
      </p:sp>
      <p:pic>
        <p:nvPicPr>
          <p:cNvPr id="16" name="Picture Placeholder 15"/>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43652001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8E58-8788-FB04-412E-82F43F3FEC24}"/>
              </a:ext>
            </a:extLst>
          </p:cNvPr>
          <p:cNvSpPr>
            <a:spLocks noGrp="1"/>
          </p:cNvSpPr>
          <p:nvPr>
            <p:ph type="title"/>
          </p:nvPr>
        </p:nvSpPr>
        <p:spPr/>
        <p:txBody>
          <a:bodyPr/>
          <a:lstStyle/>
          <a:p>
            <a:r>
              <a:rPr lang="en-IN" dirty="0"/>
              <a:t>Wireframing</a:t>
            </a:r>
          </a:p>
        </p:txBody>
      </p:sp>
      <p:sp>
        <p:nvSpPr>
          <p:cNvPr id="3" name="Text Placeholder 2">
            <a:extLst>
              <a:ext uri="{FF2B5EF4-FFF2-40B4-BE49-F238E27FC236}">
                <a16:creationId xmlns:a16="http://schemas.microsoft.com/office/drawing/2014/main" id="{5C963112-AF14-2968-064F-04208A00ED95}"/>
              </a:ext>
            </a:extLst>
          </p:cNvPr>
          <p:cNvSpPr>
            <a:spLocks noGrp="1"/>
          </p:cNvSpPr>
          <p:nvPr>
            <p:ph type="body" idx="1"/>
          </p:nvPr>
        </p:nvSpPr>
        <p:spPr/>
        <p:txBody>
          <a:bodyPr/>
          <a:lstStyle/>
          <a:p>
            <a:r>
              <a:rPr lang="en-IN" dirty="0"/>
              <a:t>Section - 2</a:t>
            </a:r>
          </a:p>
        </p:txBody>
      </p:sp>
    </p:spTree>
    <p:extLst>
      <p:ext uri="{BB962C8B-B14F-4D97-AF65-F5344CB8AC3E}">
        <p14:creationId xmlns:p14="http://schemas.microsoft.com/office/powerpoint/2010/main" val="142285962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47535-755A-F294-134E-ED310A9F99CF}"/>
              </a:ext>
            </a:extLst>
          </p:cNvPr>
          <p:cNvSpPr>
            <a:spLocks noGrp="1"/>
          </p:cNvSpPr>
          <p:nvPr>
            <p:ph type="title"/>
          </p:nvPr>
        </p:nvSpPr>
        <p:spPr/>
        <p:txBody>
          <a:bodyPr/>
          <a:lstStyle/>
          <a:p>
            <a:r>
              <a:rPr lang="en-US" dirty="0"/>
              <a:t>Wireframing</a:t>
            </a:r>
            <a:endParaRPr lang="en-IN" dirty="0"/>
          </a:p>
        </p:txBody>
      </p:sp>
      <p:sp>
        <p:nvSpPr>
          <p:cNvPr id="3" name="Content Placeholder 2">
            <a:extLst>
              <a:ext uri="{FF2B5EF4-FFF2-40B4-BE49-F238E27FC236}">
                <a16:creationId xmlns:a16="http://schemas.microsoft.com/office/drawing/2014/main" id="{5F992D02-9220-9AA7-EF63-C8C24444F919}"/>
              </a:ext>
            </a:extLst>
          </p:cNvPr>
          <p:cNvSpPr>
            <a:spLocks noGrp="1"/>
          </p:cNvSpPr>
          <p:nvPr>
            <p:ph idx="1"/>
          </p:nvPr>
        </p:nvSpPr>
        <p:spPr>
          <a:xfrm>
            <a:off x="6096000" y="863444"/>
            <a:ext cx="5964821" cy="5590565"/>
          </a:xfrm>
        </p:spPr>
        <p:txBody>
          <a:bodyPr/>
          <a:lstStyle/>
          <a:p>
            <a:r>
              <a:rPr lang="en-US" b="1" dirty="0"/>
              <a:t>Wireframe</a:t>
            </a:r>
            <a:r>
              <a:rPr lang="en-US" dirty="0"/>
              <a:t> is a basic, </a:t>
            </a:r>
            <a:r>
              <a:rPr lang="en-US" b="1" dirty="0"/>
              <a:t>low-fidelity blueprint </a:t>
            </a:r>
            <a:r>
              <a:rPr lang="en-US" dirty="0"/>
              <a:t>or </a:t>
            </a:r>
            <a:r>
              <a:rPr lang="en-US" b="1" dirty="0"/>
              <a:t>layout </a:t>
            </a:r>
            <a:r>
              <a:rPr lang="en-US" dirty="0"/>
              <a:t>of a digital </a:t>
            </a:r>
            <a:r>
              <a:rPr lang="en-US" b="1" dirty="0"/>
              <a:t>product's user interface</a:t>
            </a:r>
            <a:r>
              <a:rPr lang="en-US" dirty="0"/>
              <a:t>. </a:t>
            </a:r>
          </a:p>
          <a:p>
            <a:r>
              <a:rPr lang="en-US" dirty="0"/>
              <a:t>It focuses on the </a:t>
            </a:r>
            <a:r>
              <a:rPr lang="en-US" b="1" dirty="0"/>
              <a:t>structure </a:t>
            </a:r>
            <a:r>
              <a:rPr lang="en-US" dirty="0"/>
              <a:t>and </a:t>
            </a:r>
            <a:r>
              <a:rPr lang="en-US" b="1" dirty="0"/>
              <a:t>functionality </a:t>
            </a:r>
            <a:r>
              <a:rPr lang="en-US" dirty="0"/>
              <a:t>of the design rather than the visual details like </a:t>
            </a:r>
            <a:r>
              <a:rPr lang="en-US" i="1" dirty="0"/>
              <a:t>colors</a:t>
            </a:r>
            <a:r>
              <a:rPr lang="en-US" dirty="0"/>
              <a:t>, </a:t>
            </a:r>
            <a:r>
              <a:rPr lang="en-US" i="1" dirty="0"/>
              <a:t>typography</a:t>
            </a:r>
            <a:r>
              <a:rPr lang="en-US" dirty="0"/>
              <a:t>, or </a:t>
            </a:r>
            <a:r>
              <a:rPr lang="en-US" i="1" dirty="0"/>
              <a:t>imagery</a:t>
            </a:r>
            <a:r>
              <a:rPr lang="en-US" dirty="0"/>
              <a:t>. </a:t>
            </a:r>
          </a:p>
          <a:p>
            <a:r>
              <a:rPr lang="en-US" dirty="0"/>
              <a:t>Wireframes help </a:t>
            </a:r>
            <a:r>
              <a:rPr lang="en-US" b="1" dirty="0"/>
              <a:t>designers </a:t>
            </a:r>
            <a:r>
              <a:rPr lang="en-US" dirty="0"/>
              <a:t>and </a:t>
            </a:r>
            <a:r>
              <a:rPr lang="en-US" b="1" dirty="0"/>
              <a:t>stakeholders understand </a:t>
            </a:r>
            <a:r>
              <a:rPr lang="en-US" dirty="0"/>
              <a:t>the </a:t>
            </a:r>
            <a:r>
              <a:rPr lang="en-US" b="1" dirty="0"/>
              <a:t>placement of elements</a:t>
            </a:r>
          </a:p>
          <a:p>
            <a:pPr lvl="1"/>
            <a:r>
              <a:rPr lang="en-US" dirty="0"/>
              <a:t>It helps to </a:t>
            </a:r>
            <a:r>
              <a:rPr lang="en-US" b="1" dirty="0"/>
              <a:t>understand </a:t>
            </a:r>
            <a:r>
              <a:rPr lang="en-US" dirty="0"/>
              <a:t>the </a:t>
            </a:r>
            <a:r>
              <a:rPr lang="en-US" b="1" dirty="0"/>
              <a:t>navigation flow</a:t>
            </a:r>
            <a:r>
              <a:rPr lang="en-US" dirty="0"/>
              <a:t>, and how users will interact with the interface.</a:t>
            </a:r>
          </a:p>
          <a:p>
            <a:r>
              <a:rPr lang="en-US" b="1" dirty="0"/>
              <a:t>Uses of Wireframes</a:t>
            </a:r>
            <a:r>
              <a:rPr lang="en-US" dirty="0"/>
              <a:t>:</a:t>
            </a:r>
          </a:p>
          <a:p>
            <a:pPr lvl="1"/>
            <a:r>
              <a:rPr lang="en-US" b="1" dirty="0"/>
              <a:t>Visualizing </a:t>
            </a:r>
            <a:r>
              <a:rPr lang="en-US" dirty="0"/>
              <a:t>and </a:t>
            </a:r>
            <a:r>
              <a:rPr lang="en-US" b="1" dirty="0"/>
              <a:t>organizing </a:t>
            </a:r>
            <a:r>
              <a:rPr lang="en-US" dirty="0"/>
              <a:t>content.</a:t>
            </a:r>
          </a:p>
          <a:p>
            <a:pPr lvl="1"/>
            <a:r>
              <a:rPr lang="en-US" dirty="0"/>
              <a:t>Testing </a:t>
            </a:r>
            <a:r>
              <a:rPr lang="en-US" b="1" dirty="0"/>
              <a:t>navigation flows </a:t>
            </a:r>
            <a:r>
              <a:rPr lang="en-US" dirty="0"/>
              <a:t>and user </a:t>
            </a:r>
            <a:r>
              <a:rPr lang="en-US" b="1" dirty="0"/>
              <a:t>interactions</a:t>
            </a:r>
            <a:r>
              <a:rPr lang="en-US" dirty="0"/>
              <a:t>.</a:t>
            </a:r>
          </a:p>
          <a:p>
            <a:pPr lvl="1"/>
            <a:r>
              <a:rPr lang="en-US" dirty="0"/>
              <a:t>Communicating </a:t>
            </a:r>
            <a:r>
              <a:rPr lang="en-US" b="1" dirty="0"/>
              <a:t>ideas to stakeholders</a:t>
            </a:r>
            <a:r>
              <a:rPr lang="en-US" dirty="0"/>
              <a:t>, </a:t>
            </a:r>
            <a:r>
              <a:rPr lang="en-US" b="1" dirty="0"/>
              <a:t>developers</a:t>
            </a:r>
            <a:r>
              <a:rPr lang="en-US" dirty="0"/>
              <a:t>, and </a:t>
            </a:r>
            <a:r>
              <a:rPr lang="en-US" b="1" dirty="0"/>
              <a:t>team members</a:t>
            </a:r>
            <a:r>
              <a:rPr lang="en-US" dirty="0"/>
              <a:t>.</a:t>
            </a:r>
            <a:endParaRPr lang="en-IN" dirty="0"/>
          </a:p>
        </p:txBody>
      </p:sp>
      <p:pic>
        <p:nvPicPr>
          <p:cNvPr id="5" name="Picture 4">
            <a:extLst>
              <a:ext uri="{FF2B5EF4-FFF2-40B4-BE49-F238E27FC236}">
                <a16:creationId xmlns:a16="http://schemas.microsoft.com/office/drawing/2014/main" id="{C7B02CA3-F02B-056F-CB94-701B4335E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29" y="1652769"/>
            <a:ext cx="6395429" cy="3552461"/>
          </a:xfrm>
          <a:prstGeom prst="rect">
            <a:avLst/>
          </a:prstGeom>
        </p:spPr>
      </p:pic>
    </p:spTree>
    <p:extLst>
      <p:ext uri="{BB962C8B-B14F-4D97-AF65-F5344CB8AC3E}">
        <p14:creationId xmlns:p14="http://schemas.microsoft.com/office/powerpoint/2010/main" val="2875117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3509-3587-E7BC-3F79-591EF19E287A}"/>
              </a:ext>
            </a:extLst>
          </p:cNvPr>
          <p:cNvSpPr>
            <a:spLocks noGrp="1"/>
          </p:cNvSpPr>
          <p:nvPr>
            <p:ph type="title"/>
          </p:nvPr>
        </p:nvSpPr>
        <p:spPr/>
        <p:txBody>
          <a:bodyPr/>
          <a:lstStyle/>
          <a:p>
            <a:r>
              <a:rPr lang="en-US" dirty="0"/>
              <a:t>Wireframing Sketching Guide</a:t>
            </a:r>
            <a:endParaRPr lang="en-IN" dirty="0"/>
          </a:p>
        </p:txBody>
      </p:sp>
      <p:sp>
        <p:nvSpPr>
          <p:cNvPr id="3" name="Content Placeholder 2">
            <a:extLst>
              <a:ext uri="{FF2B5EF4-FFF2-40B4-BE49-F238E27FC236}">
                <a16:creationId xmlns:a16="http://schemas.microsoft.com/office/drawing/2014/main" id="{B704E94E-8532-C208-B304-8214786B14DA}"/>
              </a:ext>
            </a:extLst>
          </p:cNvPr>
          <p:cNvSpPr>
            <a:spLocks noGrp="1"/>
          </p:cNvSpPr>
          <p:nvPr>
            <p:ph idx="1"/>
          </p:nvPr>
        </p:nvSpPr>
        <p:spPr>
          <a:xfrm>
            <a:off x="6096000" y="824534"/>
            <a:ext cx="5964820" cy="5590565"/>
          </a:xfrm>
        </p:spPr>
        <p:txBody>
          <a:bodyPr/>
          <a:lstStyle/>
          <a:p>
            <a:r>
              <a:rPr lang="en-US" dirty="0"/>
              <a:t>Identify your </a:t>
            </a:r>
            <a:r>
              <a:rPr lang="en-US" b="1" dirty="0"/>
              <a:t>browser-window</a:t>
            </a:r>
            <a:r>
              <a:rPr lang="en-US" dirty="0"/>
              <a:t> or </a:t>
            </a:r>
            <a:r>
              <a:rPr lang="en-US" b="1" dirty="0">
                <a:solidFill>
                  <a:schemeClr val="accent6"/>
                </a:solidFill>
              </a:rPr>
              <a:t>device aspect ratio</a:t>
            </a:r>
            <a:r>
              <a:rPr lang="en-US" dirty="0"/>
              <a:t>.</a:t>
            </a:r>
          </a:p>
          <a:p>
            <a:pPr lvl="1"/>
            <a:r>
              <a:rPr lang="en-US" dirty="0"/>
              <a:t>For a higher-fidelity wireframe, starting dimensions are:</a:t>
            </a:r>
          </a:p>
          <a:p>
            <a:pPr lvl="1"/>
            <a:r>
              <a:rPr lang="en-US" b="1" dirty="0"/>
              <a:t>Web wireframes</a:t>
            </a:r>
            <a:r>
              <a:rPr lang="en-US" dirty="0"/>
              <a:t>: </a:t>
            </a:r>
          </a:p>
          <a:p>
            <a:pPr lvl="2"/>
            <a:r>
              <a:rPr lang="en-US" dirty="0"/>
              <a:t>Sizes - </a:t>
            </a:r>
            <a:r>
              <a:rPr lang="en-US" b="1" dirty="0"/>
              <a:t>1024x768 pixels</a:t>
            </a:r>
            <a:r>
              <a:rPr lang="en-US" dirty="0"/>
              <a:t> and </a:t>
            </a:r>
            <a:r>
              <a:rPr lang="en-US" b="1" dirty="0"/>
              <a:t>1920x1080 pixels</a:t>
            </a:r>
            <a:r>
              <a:rPr lang="en-US" dirty="0"/>
              <a:t>.  </a:t>
            </a:r>
          </a:p>
          <a:p>
            <a:pPr lvl="1"/>
            <a:r>
              <a:rPr lang="en-US" b="1" dirty="0"/>
              <a:t>Mobile wireframes</a:t>
            </a:r>
            <a:r>
              <a:rPr lang="en-US" dirty="0"/>
              <a:t>: </a:t>
            </a:r>
          </a:p>
          <a:p>
            <a:pPr lvl="2"/>
            <a:r>
              <a:rPr lang="en-US" dirty="0"/>
              <a:t>e.g., tablet, various-size phones</a:t>
            </a:r>
          </a:p>
          <a:p>
            <a:r>
              <a:rPr lang="en-US" dirty="0"/>
              <a:t>Draw the </a:t>
            </a:r>
            <a:r>
              <a:rPr lang="en-US" b="1" dirty="0"/>
              <a:t>navigation </a:t>
            </a:r>
            <a:r>
              <a:rPr lang="en-US" dirty="0"/>
              <a:t>and </a:t>
            </a:r>
            <a:r>
              <a:rPr lang="en-US" b="1" dirty="0"/>
              <a:t>search</a:t>
            </a:r>
            <a:r>
              <a:rPr lang="en-US" dirty="0"/>
              <a:t>.</a:t>
            </a:r>
          </a:p>
          <a:p>
            <a:pPr lvl="1"/>
            <a:r>
              <a:rPr lang="en-US" b="1" dirty="0"/>
              <a:t>Navigation</a:t>
            </a:r>
            <a:r>
              <a:rPr lang="en-US" dirty="0"/>
              <a:t> and </a:t>
            </a:r>
            <a:r>
              <a:rPr lang="en-US" b="1" dirty="0"/>
              <a:t>search </a:t>
            </a:r>
            <a:r>
              <a:rPr lang="en-US" dirty="0"/>
              <a:t>add background to a wireframe. </a:t>
            </a:r>
          </a:p>
          <a:p>
            <a:pPr lvl="1"/>
            <a:r>
              <a:rPr lang="en-US" dirty="0"/>
              <a:t>Indicate a </a:t>
            </a:r>
            <a:r>
              <a:rPr lang="en-US" b="1" dirty="0"/>
              <a:t>navigation bar </a:t>
            </a:r>
            <a:r>
              <a:rPr lang="en-US" dirty="0"/>
              <a:t>(whether </a:t>
            </a:r>
            <a:r>
              <a:rPr lang="en-US" i="1" dirty="0"/>
              <a:t>horizontal </a:t>
            </a:r>
            <a:r>
              <a:rPr lang="en-US" dirty="0"/>
              <a:t>or </a:t>
            </a:r>
            <a:r>
              <a:rPr lang="en-US" i="1" dirty="0"/>
              <a:t>vertical</a:t>
            </a:r>
            <a:r>
              <a:rPr lang="en-US" dirty="0"/>
              <a:t>) by drawing a rectangle in the corresponding position on the page. </a:t>
            </a:r>
          </a:p>
          <a:p>
            <a:pPr lvl="1"/>
            <a:r>
              <a:rPr lang="en-US" dirty="0"/>
              <a:t>If you’re using </a:t>
            </a:r>
            <a:r>
              <a:rPr lang="en-US" b="1" dirty="0"/>
              <a:t>hidden navigation</a:t>
            </a:r>
            <a:r>
              <a:rPr lang="en-US" dirty="0"/>
              <a:t>, show it </a:t>
            </a:r>
            <a:r>
              <a:rPr lang="en-US" b="1" dirty="0"/>
              <a:t>expanded </a:t>
            </a:r>
            <a:r>
              <a:rPr lang="en-US" dirty="0"/>
              <a:t>or </a:t>
            </a:r>
            <a:r>
              <a:rPr lang="en-US" b="1" dirty="0"/>
              <a:t>not</a:t>
            </a:r>
            <a:r>
              <a:rPr lang="en-US" dirty="0"/>
              <a:t>.</a:t>
            </a:r>
          </a:p>
        </p:txBody>
      </p:sp>
      <p:pic>
        <p:nvPicPr>
          <p:cNvPr id="5" name="Picture 4">
            <a:extLst>
              <a:ext uri="{FF2B5EF4-FFF2-40B4-BE49-F238E27FC236}">
                <a16:creationId xmlns:a16="http://schemas.microsoft.com/office/drawing/2014/main" id="{E88C42FC-8D0E-A5BC-681A-CBA9FADE5B3D}"/>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36921" y="841009"/>
            <a:ext cx="5458090" cy="5557614"/>
          </a:xfrm>
          <a:prstGeom prst="rect">
            <a:avLst/>
          </a:prstGeom>
        </p:spPr>
      </p:pic>
    </p:spTree>
    <p:extLst>
      <p:ext uri="{BB962C8B-B14F-4D97-AF65-F5344CB8AC3E}">
        <p14:creationId xmlns:p14="http://schemas.microsoft.com/office/powerpoint/2010/main" val="42026204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E65D9-BE93-C51A-DE6C-4B6FB15507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063595-E11E-D98A-55E6-1DEBFA186CE1}"/>
              </a:ext>
            </a:extLst>
          </p:cNvPr>
          <p:cNvSpPr>
            <a:spLocks noGrp="1"/>
          </p:cNvSpPr>
          <p:nvPr>
            <p:ph type="title"/>
          </p:nvPr>
        </p:nvSpPr>
        <p:spPr/>
        <p:txBody>
          <a:bodyPr/>
          <a:lstStyle/>
          <a:p>
            <a:r>
              <a:rPr lang="en-US" dirty="0"/>
              <a:t>Wireframing Sketching Guide (contd.)</a:t>
            </a:r>
            <a:endParaRPr lang="en-IN" dirty="0"/>
          </a:p>
        </p:txBody>
      </p:sp>
      <p:sp>
        <p:nvSpPr>
          <p:cNvPr id="3" name="Content Placeholder 2">
            <a:extLst>
              <a:ext uri="{FF2B5EF4-FFF2-40B4-BE49-F238E27FC236}">
                <a16:creationId xmlns:a16="http://schemas.microsoft.com/office/drawing/2014/main" id="{1F4E5867-7CD2-42B5-B1D1-CC28F1036614}"/>
              </a:ext>
            </a:extLst>
          </p:cNvPr>
          <p:cNvSpPr>
            <a:spLocks noGrp="1"/>
          </p:cNvSpPr>
          <p:nvPr>
            <p:ph idx="1"/>
          </p:nvPr>
        </p:nvSpPr>
        <p:spPr>
          <a:xfrm>
            <a:off x="6096000" y="824534"/>
            <a:ext cx="5964820" cy="5590565"/>
          </a:xfrm>
        </p:spPr>
        <p:txBody>
          <a:bodyPr/>
          <a:lstStyle/>
          <a:p>
            <a:pPr algn="l"/>
            <a:r>
              <a:rPr lang="en-US" b="1" dirty="0"/>
              <a:t>Identify</a:t>
            </a:r>
            <a:r>
              <a:rPr lang="en-US" dirty="0"/>
              <a:t> and </a:t>
            </a:r>
            <a:r>
              <a:rPr lang="en-US" b="1" dirty="0"/>
              <a:t>draw</a:t>
            </a:r>
            <a:r>
              <a:rPr lang="en-US" dirty="0"/>
              <a:t> the </a:t>
            </a:r>
            <a:r>
              <a:rPr lang="en-US" b="1" dirty="0"/>
              <a:t>largest elements </a:t>
            </a:r>
            <a:r>
              <a:rPr lang="en-US" dirty="0"/>
              <a:t>in your design. Common wireframing conventions:</a:t>
            </a:r>
          </a:p>
          <a:p>
            <a:pPr lvl="1"/>
            <a:r>
              <a:rPr lang="en-US" b="1" dirty="0"/>
              <a:t>Headers </a:t>
            </a:r>
            <a:r>
              <a:rPr lang="en-US" dirty="0"/>
              <a:t>are illustrated using </a:t>
            </a:r>
            <a:r>
              <a:rPr lang="en-US" b="1" dirty="0"/>
              <a:t>thicker lines</a:t>
            </a:r>
            <a:r>
              <a:rPr lang="en-US" dirty="0"/>
              <a:t>.</a:t>
            </a:r>
          </a:p>
          <a:p>
            <a:pPr lvl="1"/>
            <a:r>
              <a:rPr lang="en-US" b="1" dirty="0"/>
              <a:t>Body text </a:t>
            </a:r>
            <a:r>
              <a:rPr lang="en-US" dirty="0"/>
              <a:t>is sketched using </a:t>
            </a:r>
            <a:r>
              <a:rPr lang="en-US" b="1" dirty="0"/>
              <a:t>thinner lines</a:t>
            </a:r>
            <a:r>
              <a:rPr lang="en-US" dirty="0"/>
              <a:t>.</a:t>
            </a:r>
          </a:p>
          <a:p>
            <a:pPr lvl="1"/>
            <a:r>
              <a:rPr lang="en-US" dirty="0"/>
              <a:t>An </a:t>
            </a:r>
            <a:r>
              <a:rPr lang="en-US" b="1" dirty="0"/>
              <a:t>image </a:t>
            </a:r>
            <a:r>
              <a:rPr lang="en-US" dirty="0"/>
              <a:t>is represented as a </a:t>
            </a:r>
            <a:r>
              <a:rPr lang="en-US" b="1" dirty="0"/>
              <a:t>rectangle </a:t>
            </a:r>
            <a:r>
              <a:rPr lang="en-US" dirty="0"/>
              <a:t>with an </a:t>
            </a:r>
            <a:r>
              <a:rPr lang="en-US" b="1" dirty="0"/>
              <a:t>x through </a:t>
            </a:r>
            <a:r>
              <a:rPr lang="en-US" dirty="0"/>
              <a:t>it.</a:t>
            </a:r>
          </a:p>
        </p:txBody>
      </p:sp>
      <p:pic>
        <p:nvPicPr>
          <p:cNvPr id="5" name="Picture 4">
            <a:extLst>
              <a:ext uri="{FF2B5EF4-FFF2-40B4-BE49-F238E27FC236}">
                <a16:creationId xmlns:a16="http://schemas.microsoft.com/office/drawing/2014/main" id="{F9D162F4-E89D-B219-B482-A7911737C18A}"/>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131180" y="1386080"/>
            <a:ext cx="5964820" cy="4085840"/>
          </a:xfrm>
          <a:prstGeom prst="rect">
            <a:avLst/>
          </a:prstGeom>
        </p:spPr>
      </p:pic>
    </p:spTree>
    <p:extLst>
      <p:ext uri="{BB962C8B-B14F-4D97-AF65-F5344CB8AC3E}">
        <p14:creationId xmlns:p14="http://schemas.microsoft.com/office/powerpoint/2010/main" val="17648793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94E21-AA40-D660-ED1B-841650BEA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980AB4-3619-8147-E568-6AB6C08518C5}"/>
              </a:ext>
            </a:extLst>
          </p:cNvPr>
          <p:cNvSpPr>
            <a:spLocks noGrp="1"/>
          </p:cNvSpPr>
          <p:nvPr>
            <p:ph type="title"/>
          </p:nvPr>
        </p:nvSpPr>
        <p:spPr/>
        <p:txBody>
          <a:bodyPr/>
          <a:lstStyle/>
          <a:p>
            <a:r>
              <a:rPr lang="en-US" dirty="0"/>
              <a:t>Wireframing Sketching Guide (contd.)</a:t>
            </a:r>
            <a:endParaRPr lang="en-IN" dirty="0"/>
          </a:p>
        </p:txBody>
      </p:sp>
      <p:sp>
        <p:nvSpPr>
          <p:cNvPr id="3" name="Content Placeholder 2">
            <a:extLst>
              <a:ext uri="{FF2B5EF4-FFF2-40B4-BE49-F238E27FC236}">
                <a16:creationId xmlns:a16="http://schemas.microsoft.com/office/drawing/2014/main" id="{B0AF7049-CFBC-F03A-B1DD-FEC5A28F0B34}"/>
              </a:ext>
            </a:extLst>
          </p:cNvPr>
          <p:cNvSpPr>
            <a:spLocks noGrp="1"/>
          </p:cNvSpPr>
          <p:nvPr>
            <p:ph idx="1"/>
          </p:nvPr>
        </p:nvSpPr>
        <p:spPr>
          <a:xfrm>
            <a:off x="6096000" y="824534"/>
            <a:ext cx="5964820" cy="5590565"/>
          </a:xfrm>
        </p:spPr>
        <p:txBody>
          <a:bodyPr/>
          <a:lstStyle/>
          <a:p>
            <a:r>
              <a:rPr lang="en-IN" dirty="0"/>
              <a:t>Fill other </a:t>
            </a:r>
            <a:r>
              <a:rPr lang="en-IN" b="1" dirty="0"/>
              <a:t>details </a:t>
            </a:r>
            <a:r>
              <a:rPr lang="en-IN" dirty="0"/>
              <a:t>like;</a:t>
            </a:r>
          </a:p>
          <a:p>
            <a:pPr lvl="1"/>
            <a:r>
              <a:rPr lang="en-US" dirty="0"/>
              <a:t>Add components like </a:t>
            </a:r>
            <a:r>
              <a:rPr lang="en-US" b="1" dirty="0"/>
              <a:t>buttons</a:t>
            </a:r>
            <a:r>
              <a:rPr lang="en-US" dirty="0"/>
              <a:t>, </a:t>
            </a:r>
            <a:r>
              <a:rPr lang="en-US" b="1" dirty="0"/>
              <a:t>dropdowns</a:t>
            </a:r>
            <a:r>
              <a:rPr lang="en-US" dirty="0"/>
              <a:t>, </a:t>
            </a:r>
            <a:r>
              <a:rPr lang="en-US" b="1" dirty="0"/>
              <a:t>checkboxes</a:t>
            </a:r>
            <a:r>
              <a:rPr lang="en-US" dirty="0"/>
              <a:t>, or </a:t>
            </a:r>
            <a:r>
              <a:rPr lang="en-US" b="1" dirty="0"/>
              <a:t>ratio buttons</a:t>
            </a:r>
          </a:p>
          <a:p>
            <a:pPr lvl="1"/>
            <a:r>
              <a:rPr lang="en-US" dirty="0"/>
              <a:t>Also include </a:t>
            </a:r>
            <a:r>
              <a:rPr lang="en-US" b="1" dirty="0"/>
              <a:t>text fields </a:t>
            </a:r>
            <a:r>
              <a:rPr lang="en-US" dirty="0"/>
              <a:t>or any remaining </a:t>
            </a:r>
            <a:r>
              <a:rPr lang="en-US" b="1" dirty="0"/>
              <a:t>single lines </a:t>
            </a:r>
            <a:r>
              <a:rPr lang="en-US" dirty="0"/>
              <a:t>of body copy. </a:t>
            </a:r>
          </a:p>
          <a:p>
            <a:pPr lvl="1"/>
            <a:r>
              <a:rPr lang="en-US" dirty="0"/>
              <a:t>Add </a:t>
            </a:r>
            <a:r>
              <a:rPr lang="en-US" b="1" dirty="0"/>
              <a:t>progress bars </a:t>
            </a:r>
            <a:r>
              <a:rPr lang="en-US" dirty="0"/>
              <a:t>and </a:t>
            </a:r>
            <a:r>
              <a:rPr lang="en-US" b="1" dirty="0"/>
              <a:t>dialogs</a:t>
            </a:r>
            <a:r>
              <a:rPr lang="en-US" dirty="0"/>
              <a:t>. </a:t>
            </a:r>
          </a:p>
          <a:p>
            <a:pPr lvl="1"/>
            <a:r>
              <a:rPr lang="en-US" dirty="0"/>
              <a:t>Add </a:t>
            </a:r>
            <a:r>
              <a:rPr lang="en-US" b="1" dirty="0"/>
              <a:t>calls to action </a:t>
            </a:r>
            <a:r>
              <a:rPr lang="en-US" dirty="0"/>
              <a:t>or </a:t>
            </a:r>
            <a:r>
              <a:rPr lang="en-US" b="1" dirty="0"/>
              <a:t>show selection </a:t>
            </a:r>
            <a:r>
              <a:rPr lang="en-US" dirty="0"/>
              <a:t>if necessary.</a:t>
            </a:r>
            <a:endParaRPr lang="en-IN" dirty="0"/>
          </a:p>
        </p:txBody>
      </p:sp>
      <p:pic>
        <p:nvPicPr>
          <p:cNvPr id="8" name="Picture 7">
            <a:extLst>
              <a:ext uri="{FF2B5EF4-FFF2-40B4-BE49-F238E27FC236}">
                <a16:creationId xmlns:a16="http://schemas.microsoft.com/office/drawing/2014/main" id="{45C78492-65C2-856D-4437-8AE1266BBE94}"/>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51892" y="824534"/>
            <a:ext cx="4523396" cy="5701996"/>
          </a:xfrm>
          <a:prstGeom prst="rect">
            <a:avLst/>
          </a:prstGeom>
        </p:spPr>
      </p:pic>
    </p:spTree>
    <p:extLst>
      <p:ext uri="{BB962C8B-B14F-4D97-AF65-F5344CB8AC3E}">
        <p14:creationId xmlns:p14="http://schemas.microsoft.com/office/powerpoint/2010/main" val="16604497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8ED34-A388-8D09-8850-3471A86FD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808FA5-67FB-EF12-FA2C-BAD0449B64EE}"/>
              </a:ext>
            </a:extLst>
          </p:cNvPr>
          <p:cNvSpPr>
            <a:spLocks noGrp="1"/>
          </p:cNvSpPr>
          <p:nvPr>
            <p:ph type="title"/>
          </p:nvPr>
        </p:nvSpPr>
        <p:spPr/>
        <p:txBody>
          <a:bodyPr/>
          <a:lstStyle/>
          <a:p>
            <a:r>
              <a:rPr lang="en-US" dirty="0"/>
              <a:t>Wireframing Sketching Guide (contd.)</a:t>
            </a:r>
            <a:endParaRPr lang="en-IN" dirty="0"/>
          </a:p>
        </p:txBody>
      </p:sp>
      <p:sp>
        <p:nvSpPr>
          <p:cNvPr id="3" name="Content Placeholder 2">
            <a:extLst>
              <a:ext uri="{FF2B5EF4-FFF2-40B4-BE49-F238E27FC236}">
                <a16:creationId xmlns:a16="http://schemas.microsoft.com/office/drawing/2014/main" id="{A077B172-636A-BAED-FB1D-86CE4FEB5E92}"/>
              </a:ext>
            </a:extLst>
          </p:cNvPr>
          <p:cNvSpPr>
            <a:spLocks noGrp="1"/>
          </p:cNvSpPr>
          <p:nvPr>
            <p:ph idx="1"/>
          </p:nvPr>
        </p:nvSpPr>
        <p:spPr>
          <a:xfrm>
            <a:off x="6096000" y="824534"/>
            <a:ext cx="5964820" cy="5590565"/>
          </a:xfrm>
        </p:spPr>
        <p:txBody>
          <a:bodyPr/>
          <a:lstStyle/>
          <a:p>
            <a:pPr algn="l"/>
            <a:r>
              <a:rPr lang="en-US" b="1" dirty="0"/>
              <a:t>Dropdowns</a:t>
            </a:r>
            <a:r>
              <a:rPr lang="en-US" dirty="0"/>
              <a:t> are made of a </a:t>
            </a:r>
            <a:r>
              <a:rPr lang="en-US" b="1" dirty="0"/>
              <a:t>rectangle</a:t>
            </a:r>
            <a:r>
              <a:rPr lang="en-US" dirty="0"/>
              <a:t> and a </a:t>
            </a:r>
            <a:r>
              <a:rPr lang="en-US" b="1" dirty="0"/>
              <a:t>caret</a:t>
            </a:r>
            <a:r>
              <a:rPr lang="en-US" dirty="0"/>
              <a:t>.</a:t>
            </a:r>
          </a:p>
          <a:p>
            <a:pPr algn="l"/>
            <a:r>
              <a:rPr lang="en-US" b="1" dirty="0"/>
              <a:t>Checkbox</a:t>
            </a:r>
            <a:r>
              <a:rPr lang="en-US" dirty="0"/>
              <a:t> and </a:t>
            </a:r>
            <a:r>
              <a:rPr lang="en-US" b="1" dirty="0"/>
              <a:t>radio buttons</a:t>
            </a:r>
            <a:r>
              <a:rPr lang="en-US" dirty="0"/>
              <a:t> have a </a:t>
            </a:r>
            <a:r>
              <a:rPr lang="en-US" b="1" dirty="0"/>
              <a:t>square</a:t>
            </a:r>
            <a:r>
              <a:rPr lang="en-US" dirty="0"/>
              <a:t> or </a:t>
            </a:r>
            <a:r>
              <a:rPr lang="en-US" b="1" dirty="0"/>
              <a:t>circle</a:t>
            </a:r>
            <a:r>
              <a:rPr lang="en-US" dirty="0"/>
              <a:t>, respectively</a:t>
            </a:r>
          </a:p>
          <a:p>
            <a:pPr lvl="1" algn="l"/>
            <a:r>
              <a:rPr lang="en-US" dirty="0"/>
              <a:t>A line to represent text. </a:t>
            </a:r>
          </a:p>
          <a:p>
            <a:pPr lvl="1" algn="l"/>
            <a:r>
              <a:rPr lang="en-US" dirty="0"/>
              <a:t>To </a:t>
            </a:r>
            <a:r>
              <a:rPr lang="en-US" b="1" dirty="0"/>
              <a:t>show selection</a:t>
            </a:r>
            <a:r>
              <a:rPr lang="en-US" dirty="0"/>
              <a:t>, checkboxes should have a </a:t>
            </a:r>
            <a:r>
              <a:rPr lang="en-US" b="1" dirty="0"/>
              <a:t>check </a:t>
            </a:r>
            <a:r>
              <a:rPr lang="en-US" dirty="0"/>
              <a:t>and </a:t>
            </a:r>
            <a:r>
              <a:rPr lang="en-US" b="1" dirty="0"/>
              <a:t>radio buttons </a:t>
            </a:r>
            <a:r>
              <a:rPr lang="en-US" dirty="0"/>
              <a:t>will be </a:t>
            </a:r>
            <a:r>
              <a:rPr lang="en-US" b="1" dirty="0"/>
              <a:t>filled in</a:t>
            </a:r>
            <a:r>
              <a:rPr lang="en-US" dirty="0"/>
              <a:t>.</a:t>
            </a:r>
          </a:p>
          <a:p>
            <a:pPr algn="l"/>
            <a:r>
              <a:rPr lang="en-US" dirty="0"/>
              <a:t>Buttons can be represented as: </a:t>
            </a:r>
          </a:p>
          <a:p>
            <a:pPr lvl="1" algn="l"/>
            <a:r>
              <a:rPr lang="en-US" dirty="0"/>
              <a:t>Basic </a:t>
            </a:r>
            <a:r>
              <a:rPr lang="en-US" b="1" dirty="0"/>
              <a:t>rectangle</a:t>
            </a:r>
            <a:r>
              <a:rPr lang="en-US" dirty="0"/>
              <a:t> with a </a:t>
            </a:r>
            <a:r>
              <a:rPr lang="en-US" b="1" dirty="0"/>
              <a:t>line</a:t>
            </a:r>
            <a:r>
              <a:rPr lang="en-US" dirty="0"/>
              <a:t> or an </a:t>
            </a:r>
            <a:r>
              <a:rPr lang="en-US" b="1" dirty="0"/>
              <a:t>arrow</a:t>
            </a:r>
            <a:r>
              <a:rPr lang="en-US" dirty="0"/>
              <a:t> to represent </a:t>
            </a:r>
          </a:p>
          <a:p>
            <a:pPr lvl="1" algn="l"/>
            <a:r>
              <a:rPr lang="en-US" dirty="0"/>
              <a:t>For </a:t>
            </a:r>
            <a:r>
              <a:rPr lang="en-US" b="1" dirty="0"/>
              <a:t>calls to action</a:t>
            </a:r>
            <a:r>
              <a:rPr lang="en-US" dirty="0"/>
              <a:t>, also </a:t>
            </a:r>
            <a:r>
              <a:rPr lang="en-US" b="1" dirty="0"/>
              <a:t>include a text label </a:t>
            </a:r>
            <a:r>
              <a:rPr lang="en-US" dirty="0"/>
              <a:t>to </a:t>
            </a:r>
            <a:r>
              <a:rPr lang="en-US" b="1" dirty="0"/>
              <a:t>provide key details </a:t>
            </a:r>
            <a:r>
              <a:rPr lang="en-US" dirty="0"/>
              <a:t>to others looking at your wireframes.</a:t>
            </a:r>
            <a:endParaRPr lang="en-IN" dirty="0"/>
          </a:p>
        </p:txBody>
      </p:sp>
      <p:pic>
        <p:nvPicPr>
          <p:cNvPr id="8" name="Picture 7">
            <a:extLst>
              <a:ext uri="{FF2B5EF4-FFF2-40B4-BE49-F238E27FC236}">
                <a16:creationId xmlns:a16="http://schemas.microsoft.com/office/drawing/2014/main" id="{E9C208A1-853D-342E-908D-DFF5A47CFA5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851892" y="824534"/>
            <a:ext cx="4523396" cy="5701996"/>
          </a:xfrm>
          <a:prstGeom prst="rect">
            <a:avLst/>
          </a:prstGeom>
        </p:spPr>
      </p:pic>
    </p:spTree>
    <p:extLst>
      <p:ext uri="{BB962C8B-B14F-4D97-AF65-F5344CB8AC3E}">
        <p14:creationId xmlns:p14="http://schemas.microsoft.com/office/powerpoint/2010/main" val="27631301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5B3BE-E520-A3FF-E414-38594EBC00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E58C86-C1CB-651F-4F6F-F990003BC04B}"/>
              </a:ext>
            </a:extLst>
          </p:cNvPr>
          <p:cNvSpPr>
            <a:spLocks noGrp="1"/>
          </p:cNvSpPr>
          <p:nvPr>
            <p:ph type="title"/>
          </p:nvPr>
        </p:nvSpPr>
        <p:spPr/>
        <p:txBody>
          <a:bodyPr/>
          <a:lstStyle/>
          <a:p>
            <a:r>
              <a:rPr lang="en-US" dirty="0"/>
              <a:t>Wireframing Sketching Guide (contd.)</a:t>
            </a:r>
            <a:endParaRPr lang="en-IN" dirty="0"/>
          </a:p>
        </p:txBody>
      </p:sp>
      <p:sp>
        <p:nvSpPr>
          <p:cNvPr id="3" name="Content Placeholder 2">
            <a:extLst>
              <a:ext uri="{FF2B5EF4-FFF2-40B4-BE49-F238E27FC236}">
                <a16:creationId xmlns:a16="http://schemas.microsoft.com/office/drawing/2014/main" id="{5EA27E6A-C2BE-7775-07A7-474AA9D6563F}"/>
              </a:ext>
            </a:extLst>
          </p:cNvPr>
          <p:cNvSpPr>
            <a:spLocks noGrp="1"/>
          </p:cNvSpPr>
          <p:nvPr>
            <p:ph idx="1"/>
          </p:nvPr>
        </p:nvSpPr>
        <p:spPr>
          <a:xfrm>
            <a:off x="6096000" y="824534"/>
            <a:ext cx="5964820" cy="5590565"/>
          </a:xfrm>
        </p:spPr>
        <p:txBody>
          <a:bodyPr/>
          <a:lstStyle/>
          <a:p>
            <a:pPr algn="l"/>
            <a:r>
              <a:rPr lang="en-US" b="1" dirty="0"/>
              <a:t>Banners</a:t>
            </a:r>
            <a:r>
              <a:rPr lang="en-US" dirty="0"/>
              <a:t> have a </a:t>
            </a:r>
            <a:r>
              <a:rPr lang="en-US" b="1" dirty="0"/>
              <a:t>line </a:t>
            </a:r>
            <a:r>
              <a:rPr lang="en-US" dirty="0"/>
              <a:t>or </a:t>
            </a:r>
            <a:r>
              <a:rPr lang="en-US" b="1" dirty="0"/>
              <a:t>two </a:t>
            </a:r>
            <a:r>
              <a:rPr lang="en-US" dirty="0"/>
              <a:t>of </a:t>
            </a:r>
            <a:r>
              <a:rPr lang="en-US" b="1" dirty="0"/>
              <a:t>text</a:t>
            </a:r>
            <a:r>
              <a:rPr lang="en-US" dirty="0"/>
              <a:t>, with an </a:t>
            </a:r>
            <a:r>
              <a:rPr lang="en-US" b="1" dirty="0"/>
              <a:t>optional</a:t>
            </a:r>
            <a:r>
              <a:rPr lang="en-US" dirty="0"/>
              <a:t>ly related </a:t>
            </a:r>
            <a:r>
              <a:rPr lang="en-US" b="1" dirty="0"/>
              <a:t>button </a:t>
            </a:r>
            <a:r>
              <a:rPr lang="en-US" dirty="0"/>
              <a:t>or </a:t>
            </a:r>
            <a:r>
              <a:rPr lang="en-US" b="1" dirty="0"/>
              <a:t>Cancel icon</a:t>
            </a:r>
            <a:r>
              <a:rPr lang="en-US" dirty="0"/>
              <a:t>.</a:t>
            </a:r>
          </a:p>
          <a:p>
            <a:pPr algn="l"/>
            <a:r>
              <a:rPr lang="en-US" b="1" dirty="0"/>
              <a:t>Dialogs </a:t>
            </a:r>
            <a:r>
              <a:rPr lang="en-US" dirty="0"/>
              <a:t>contain a </a:t>
            </a:r>
            <a:r>
              <a:rPr lang="en-US" b="1" dirty="0"/>
              <a:t>header</a:t>
            </a:r>
            <a:r>
              <a:rPr lang="en-US" dirty="0"/>
              <a:t>, </a:t>
            </a:r>
            <a:r>
              <a:rPr lang="en-US" b="1" dirty="0"/>
              <a:t>1–2 lines</a:t>
            </a:r>
            <a:r>
              <a:rPr lang="en-US" dirty="0"/>
              <a:t> of </a:t>
            </a:r>
            <a:r>
              <a:rPr lang="en-US" b="1" dirty="0"/>
              <a:t>text</a:t>
            </a:r>
            <a:r>
              <a:rPr lang="en-US" dirty="0"/>
              <a:t>, </a:t>
            </a:r>
            <a:r>
              <a:rPr lang="en-US" b="1" dirty="0"/>
              <a:t>1–2 buttons</a:t>
            </a:r>
            <a:r>
              <a:rPr lang="en-US" dirty="0"/>
              <a:t>, and a </a:t>
            </a:r>
            <a:r>
              <a:rPr lang="en-US" b="1" dirty="0"/>
              <a:t>Cancel icon</a:t>
            </a:r>
            <a:r>
              <a:rPr lang="en-US" dirty="0"/>
              <a:t>.</a:t>
            </a:r>
          </a:p>
          <a:p>
            <a:pPr algn="l"/>
            <a:r>
              <a:rPr lang="en-US" b="1" dirty="0"/>
              <a:t>Progress indicators</a:t>
            </a:r>
            <a:r>
              <a:rPr lang="en-US" dirty="0"/>
              <a:t> are </a:t>
            </a:r>
            <a:r>
              <a:rPr lang="en-US" b="1" dirty="0"/>
              <a:t>rounded rectangles</a:t>
            </a:r>
            <a:r>
              <a:rPr lang="en-US" dirty="0"/>
              <a:t> that are partially filled to illustrate the remaining wait time.</a:t>
            </a:r>
          </a:p>
          <a:p>
            <a:pPr lvl="1" algn="l"/>
            <a:r>
              <a:rPr lang="en-US" dirty="0"/>
              <a:t>Icons can be represented as images (with an X) or as coarse line art. </a:t>
            </a:r>
          </a:p>
        </p:txBody>
      </p:sp>
      <p:pic>
        <p:nvPicPr>
          <p:cNvPr id="5" name="Picture 4">
            <a:extLst>
              <a:ext uri="{FF2B5EF4-FFF2-40B4-BE49-F238E27FC236}">
                <a16:creationId xmlns:a16="http://schemas.microsoft.com/office/drawing/2014/main" id="{115EF5A6-6C57-8CAD-058B-8CC35015BBD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22733" y="982655"/>
            <a:ext cx="5973267" cy="4892690"/>
          </a:xfrm>
          <a:prstGeom prst="rect">
            <a:avLst/>
          </a:prstGeom>
        </p:spPr>
      </p:pic>
    </p:spTree>
    <p:extLst>
      <p:ext uri="{BB962C8B-B14F-4D97-AF65-F5344CB8AC3E}">
        <p14:creationId xmlns:p14="http://schemas.microsoft.com/office/powerpoint/2010/main" val="19443354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C93D3-DE78-1A55-14EA-AC9616E58D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359BDC-8FC6-30DA-03A4-9FBA8F34B868}"/>
              </a:ext>
            </a:extLst>
          </p:cNvPr>
          <p:cNvSpPr>
            <a:spLocks noGrp="1"/>
          </p:cNvSpPr>
          <p:nvPr>
            <p:ph type="title"/>
          </p:nvPr>
        </p:nvSpPr>
        <p:spPr/>
        <p:txBody>
          <a:bodyPr/>
          <a:lstStyle/>
          <a:p>
            <a:r>
              <a:rPr lang="en-US" dirty="0"/>
              <a:t>Activity</a:t>
            </a:r>
            <a:endParaRPr lang="en-IN" dirty="0"/>
          </a:p>
        </p:txBody>
      </p:sp>
      <p:sp>
        <p:nvSpPr>
          <p:cNvPr id="3" name="Content Placeholder 2">
            <a:extLst>
              <a:ext uri="{FF2B5EF4-FFF2-40B4-BE49-F238E27FC236}">
                <a16:creationId xmlns:a16="http://schemas.microsoft.com/office/drawing/2014/main" id="{C78FEBC8-0162-7DFD-EB61-EE22B00FC2DC}"/>
              </a:ext>
            </a:extLst>
          </p:cNvPr>
          <p:cNvSpPr>
            <a:spLocks noGrp="1"/>
          </p:cNvSpPr>
          <p:nvPr>
            <p:ph idx="1"/>
          </p:nvPr>
        </p:nvSpPr>
        <p:spPr/>
        <p:txBody>
          <a:bodyPr/>
          <a:lstStyle/>
          <a:p>
            <a:r>
              <a:rPr lang="en-US" dirty="0"/>
              <a:t>Prepare a wireframe for Dashboard elements, Achievement, Job Portal screen of the problem statement </a:t>
            </a:r>
            <a:r>
              <a:rPr lang="en-US" dirty="0">
                <a:hlinkClick r:id="rId2" action="ppaction://hlinkfile"/>
              </a:rPr>
              <a:t>SIH1609</a:t>
            </a:r>
            <a:r>
              <a:rPr lang="en-US" dirty="0"/>
              <a:t>.</a:t>
            </a:r>
            <a:endParaRPr lang="en-IN" dirty="0"/>
          </a:p>
        </p:txBody>
      </p:sp>
    </p:spTree>
    <p:extLst>
      <p:ext uri="{BB962C8B-B14F-4D97-AF65-F5344CB8AC3E}">
        <p14:creationId xmlns:p14="http://schemas.microsoft.com/office/powerpoint/2010/main" val="366055161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418F7-03AE-2747-7794-D119598B83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AD5CF-5BDD-7715-85B0-3135807ED6DA}"/>
              </a:ext>
            </a:extLst>
          </p:cNvPr>
          <p:cNvSpPr>
            <a:spLocks noGrp="1"/>
          </p:cNvSpPr>
          <p:nvPr>
            <p:ph type="title"/>
          </p:nvPr>
        </p:nvSpPr>
        <p:spPr/>
        <p:txBody>
          <a:bodyPr/>
          <a:lstStyle/>
          <a:p>
            <a:r>
              <a:rPr lang="en-US" dirty="0"/>
              <a:t>Prototyping </a:t>
            </a:r>
            <a:endParaRPr lang="en-IN" dirty="0"/>
          </a:p>
        </p:txBody>
      </p:sp>
      <p:sp>
        <p:nvSpPr>
          <p:cNvPr id="3" name="Text Placeholder 2">
            <a:extLst>
              <a:ext uri="{FF2B5EF4-FFF2-40B4-BE49-F238E27FC236}">
                <a16:creationId xmlns:a16="http://schemas.microsoft.com/office/drawing/2014/main" id="{92A2BBD7-C6D8-7669-E525-CC6222120A83}"/>
              </a:ext>
            </a:extLst>
          </p:cNvPr>
          <p:cNvSpPr>
            <a:spLocks noGrp="1"/>
          </p:cNvSpPr>
          <p:nvPr>
            <p:ph type="body" idx="1"/>
          </p:nvPr>
        </p:nvSpPr>
        <p:spPr/>
        <p:txBody>
          <a:bodyPr/>
          <a:lstStyle/>
          <a:p>
            <a:r>
              <a:rPr lang="en-IN" dirty="0"/>
              <a:t>Section - 3</a:t>
            </a:r>
          </a:p>
        </p:txBody>
      </p:sp>
    </p:spTree>
    <p:extLst>
      <p:ext uri="{BB962C8B-B14F-4D97-AF65-F5344CB8AC3E}">
        <p14:creationId xmlns:p14="http://schemas.microsoft.com/office/powerpoint/2010/main" val="20877112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Prototyping</a:t>
            </a:r>
          </a:p>
        </p:txBody>
      </p:sp>
      <p:sp>
        <p:nvSpPr>
          <p:cNvPr id="3" name="Content Placeholder 2">
            <a:extLst>
              <a:ext uri="{FF2B5EF4-FFF2-40B4-BE49-F238E27FC236}">
                <a16:creationId xmlns:a16="http://schemas.microsoft.com/office/drawing/2014/main" id="{01A3324D-E078-8B4C-BC35-3752240C8C55}"/>
              </a:ext>
            </a:extLst>
          </p:cNvPr>
          <p:cNvSpPr>
            <a:spLocks noGrp="1"/>
          </p:cNvSpPr>
          <p:nvPr>
            <p:ph idx="1"/>
          </p:nvPr>
        </p:nvSpPr>
        <p:spPr/>
        <p:txBody>
          <a:bodyPr/>
          <a:lstStyle/>
          <a:p>
            <a:r>
              <a:rPr lang="en-IN" dirty="0"/>
              <a:t>A prototype is an early model of a product that </a:t>
            </a:r>
            <a:r>
              <a:rPr lang="en-IN" b="1" dirty="0"/>
              <a:t>demonstrates</a:t>
            </a:r>
            <a:r>
              <a:rPr lang="en-IN" dirty="0"/>
              <a:t> its </a:t>
            </a:r>
            <a:r>
              <a:rPr lang="en-IN" b="1" dirty="0"/>
              <a:t>functionality</a:t>
            </a:r>
            <a:r>
              <a:rPr lang="en-IN" dirty="0"/>
              <a:t>, </a:t>
            </a:r>
            <a:r>
              <a:rPr lang="en-IN" b="1" dirty="0"/>
              <a:t>without</a:t>
            </a:r>
            <a:r>
              <a:rPr lang="en-IN" dirty="0"/>
              <a:t> actually </a:t>
            </a:r>
            <a:r>
              <a:rPr lang="en-IN" b="1" dirty="0"/>
              <a:t>building </a:t>
            </a:r>
            <a:r>
              <a:rPr lang="en-IN" dirty="0"/>
              <a:t>the entire </a:t>
            </a:r>
            <a:r>
              <a:rPr lang="en-IN" b="1" dirty="0"/>
              <a:t>product</a:t>
            </a:r>
            <a:r>
              <a:rPr lang="en-IN" dirty="0"/>
              <a:t>. </a:t>
            </a:r>
          </a:p>
          <a:p>
            <a:r>
              <a:rPr lang="en-IN" dirty="0"/>
              <a:t>A prototype </a:t>
            </a:r>
            <a:r>
              <a:rPr lang="en-IN" b="1" dirty="0"/>
              <a:t>shows</a:t>
            </a:r>
            <a:r>
              <a:rPr lang="en-IN" dirty="0"/>
              <a:t> stakeholders and your potential </a:t>
            </a:r>
            <a:r>
              <a:rPr lang="en-IN" b="1" dirty="0"/>
              <a:t>users</a:t>
            </a:r>
            <a:r>
              <a:rPr lang="en-IN" dirty="0"/>
              <a:t> what </a:t>
            </a:r>
            <a:r>
              <a:rPr lang="en-IN" b="1" dirty="0"/>
              <a:t>your design idea </a:t>
            </a:r>
            <a:r>
              <a:rPr lang="en-IN" dirty="0"/>
              <a:t>can do.</a:t>
            </a:r>
          </a:p>
          <a:p>
            <a:r>
              <a:rPr lang="en-US" dirty="0"/>
              <a:t>Different types of prototypes are:</a:t>
            </a:r>
          </a:p>
          <a:p>
            <a:pPr lvl="1"/>
            <a:r>
              <a:rPr lang="en-US" b="1" dirty="0"/>
              <a:t>Lo</a:t>
            </a:r>
            <a:r>
              <a:rPr lang="en-US" dirty="0"/>
              <a:t>w-</a:t>
            </a:r>
            <a:r>
              <a:rPr lang="en-US" b="1" dirty="0"/>
              <a:t>fi</a:t>
            </a:r>
            <a:r>
              <a:rPr lang="en-US" dirty="0"/>
              <a:t>delity prototypes</a:t>
            </a:r>
          </a:p>
          <a:p>
            <a:pPr lvl="1"/>
            <a:r>
              <a:rPr lang="en-US" b="1" dirty="0"/>
              <a:t>Hi</a:t>
            </a:r>
            <a:r>
              <a:rPr lang="en-US" dirty="0"/>
              <a:t>gh-</a:t>
            </a:r>
            <a:r>
              <a:rPr lang="en-US" b="1" dirty="0"/>
              <a:t>fi</a:t>
            </a:r>
            <a:r>
              <a:rPr lang="en-US" dirty="0"/>
              <a:t>delity prototypes</a:t>
            </a:r>
          </a:p>
          <a:p>
            <a:r>
              <a:rPr lang="en-US" dirty="0"/>
              <a:t>Prototypes are a fantastic way to:</a:t>
            </a:r>
          </a:p>
          <a:p>
            <a:pPr lvl="1"/>
            <a:r>
              <a:rPr lang="en-US" dirty="0"/>
              <a:t>Preview </a:t>
            </a:r>
            <a:r>
              <a:rPr lang="en-US" b="1" dirty="0"/>
              <a:t>interactions</a:t>
            </a:r>
            <a:r>
              <a:rPr lang="en-US" dirty="0"/>
              <a:t> and user </a:t>
            </a:r>
            <a:r>
              <a:rPr lang="en-US" b="1" dirty="0"/>
              <a:t>flows</a:t>
            </a:r>
          </a:p>
          <a:p>
            <a:pPr lvl="1"/>
            <a:r>
              <a:rPr lang="en-US" b="1" dirty="0"/>
              <a:t>Share </a:t>
            </a:r>
            <a:r>
              <a:rPr lang="en-US" dirty="0"/>
              <a:t>and </a:t>
            </a:r>
            <a:r>
              <a:rPr lang="en-US" b="1" dirty="0"/>
              <a:t>iterate</a:t>
            </a:r>
            <a:r>
              <a:rPr lang="en-US" dirty="0"/>
              <a:t> on ideas</a:t>
            </a:r>
          </a:p>
          <a:p>
            <a:pPr lvl="1"/>
            <a:r>
              <a:rPr lang="en-US" b="1" dirty="0"/>
              <a:t>Get feedback </a:t>
            </a:r>
            <a:r>
              <a:rPr lang="en-US" dirty="0"/>
              <a:t>from collaborators</a:t>
            </a:r>
          </a:p>
          <a:p>
            <a:pPr lvl="1"/>
            <a:r>
              <a:rPr lang="en-US" b="1" dirty="0"/>
              <a:t>Test interactions </a:t>
            </a:r>
            <a:r>
              <a:rPr lang="en-US" dirty="0"/>
              <a:t>with users</a:t>
            </a:r>
          </a:p>
          <a:p>
            <a:pPr lvl="1"/>
            <a:r>
              <a:rPr lang="en-US" b="1" dirty="0"/>
              <a:t>Present </a:t>
            </a:r>
            <a:r>
              <a:rPr lang="en-US" dirty="0"/>
              <a:t>your designs </a:t>
            </a:r>
            <a:r>
              <a:rPr lang="en-US" b="1" dirty="0"/>
              <a:t>to stakeholders</a:t>
            </a:r>
          </a:p>
        </p:txBody>
      </p:sp>
    </p:spTree>
    <p:extLst>
      <p:ext uri="{BB962C8B-B14F-4D97-AF65-F5344CB8AC3E}">
        <p14:creationId xmlns:p14="http://schemas.microsoft.com/office/powerpoint/2010/main" val="38494843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52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5474576" cy="5355312"/>
          </a:xfrm>
          <a:prstGeom prst="rect">
            <a:avLst/>
          </a:prstGeom>
          <a:noFill/>
        </p:spPr>
        <p:txBody>
          <a:bodyPr wrap="none" rtlCol="0">
            <a:spAutoFit/>
          </a:bodyPr>
          <a:lstStyle/>
          <a:p>
            <a:r>
              <a:rPr lang="en-US" b="1" dirty="0"/>
              <a:t>Outline</a:t>
            </a:r>
          </a:p>
          <a:p>
            <a:pPr marL="742950" lvl="1" indent="-285750">
              <a:buFont typeface="Arial" panose="020B0604020202020204" pitchFamily="34" charset="0"/>
              <a:buChar char="•"/>
            </a:pPr>
            <a:r>
              <a:rPr lang="en-US" dirty="0">
                <a:solidFill>
                  <a:schemeClr val="bg1">
                    <a:lumMod val="50000"/>
                  </a:schemeClr>
                </a:solidFill>
              </a:rPr>
              <a:t>Information Architecture</a:t>
            </a:r>
          </a:p>
          <a:p>
            <a:pPr marL="742950" lvl="1" indent="-285750">
              <a:buFont typeface="Arial" panose="020B0604020202020204" pitchFamily="34" charset="0"/>
              <a:buChar char="•"/>
            </a:pPr>
            <a:r>
              <a:rPr lang="en-US" dirty="0">
                <a:solidFill>
                  <a:schemeClr val="bg1">
                    <a:lumMod val="50000"/>
                  </a:schemeClr>
                </a:solidFill>
              </a:rPr>
              <a:t>Wireframing</a:t>
            </a:r>
          </a:p>
          <a:p>
            <a:pPr marL="742950" lvl="1" indent="-285750">
              <a:buFont typeface="Arial" panose="020B0604020202020204" pitchFamily="34" charset="0"/>
              <a:buChar char="•"/>
            </a:pPr>
            <a:r>
              <a:rPr lang="en-US" dirty="0">
                <a:solidFill>
                  <a:schemeClr val="bg1">
                    <a:lumMod val="50000"/>
                  </a:schemeClr>
                </a:solidFill>
              </a:rPr>
              <a:t>Prototyping</a:t>
            </a:r>
          </a:p>
          <a:p>
            <a:pPr marL="1200150" lvl="2" indent="-285750">
              <a:buFont typeface="Arial" panose="020B0604020202020204" pitchFamily="34" charset="0"/>
              <a:buChar char="•"/>
            </a:pPr>
            <a:r>
              <a:rPr lang="en-US" dirty="0">
                <a:solidFill>
                  <a:schemeClr val="bg1">
                    <a:lumMod val="50000"/>
                  </a:schemeClr>
                </a:solidFill>
              </a:rPr>
              <a:t>Fidelity of a Prototype - High / Medium / Low</a:t>
            </a:r>
          </a:p>
          <a:p>
            <a:pPr marL="1200150" lvl="2" indent="-285750">
              <a:buFont typeface="Arial" panose="020B0604020202020204" pitchFamily="34" charset="0"/>
              <a:buChar char="•"/>
            </a:pPr>
            <a:r>
              <a:rPr lang="en-US" dirty="0">
                <a:solidFill>
                  <a:schemeClr val="bg1">
                    <a:lumMod val="50000"/>
                  </a:schemeClr>
                </a:solidFill>
              </a:rPr>
              <a:t>Paper Prototyping</a:t>
            </a:r>
          </a:p>
          <a:p>
            <a:pPr marL="1200150" lvl="2" indent="-285750">
              <a:buFont typeface="Arial" panose="020B0604020202020204" pitchFamily="34" charset="0"/>
              <a:buChar char="•"/>
            </a:pPr>
            <a:r>
              <a:rPr lang="en-US" dirty="0">
                <a:solidFill>
                  <a:schemeClr val="bg1">
                    <a:lumMod val="50000"/>
                  </a:schemeClr>
                </a:solidFill>
              </a:rPr>
              <a:t>Digital Prototype</a:t>
            </a:r>
          </a:p>
          <a:p>
            <a:pPr marL="742950" lvl="1" indent="-285750">
              <a:buFont typeface="Arial" panose="020B0604020202020204" pitchFamily="34" charset="0"/>
              <a:buChar char="•"/>
            </a:pPr>
            <a:r>
              <a:rPr lang="en-US" dirty="0">
                <a:solidFill>
                  <a:schemeClr val="bg1">
                    <a:lumMod val="50000"/>
                  </a:schemeClr>
                </a:solidFill>
              </a:rPr>
              <a:t>Grid and Layout Systems</a:t>
            </a:r>
          </a:p>
          <a:p>
            <a:pPr marL="742950" lvl="1" indent="-285750">
              <a:buFont typeface="Arial" panose="020B0604020202020204" pitchFamily="34" charset="0"/>
              <a:buChar char="•"/>
            </a:pPr>
            <a:r>
              <a:rPr lang="en-US" dirty="0">
                <a:solidFill>
                  <a:schemeClr val="bg1">
                    <a:lumMod val="50000"/>
                  </a:schemeClr>
                </a:solidFill>
              </a:rPr>
              <a:t>Interaction Design</a:t>
            </a:r>
          </a:p>
          <a:p>
            <a:pPr marL="742950" lvl="1" indent="-285750">
              <a:buFont typeface="Arial" panose="020B0604020202020204" pitchFamily="34" charset="0"/>
              <a:buChar char="•"/>
            </a:pPr>
            <a:r>
              <a:rPr lang="en-US" dirty="0">
                <a:solidFill>
                  <a:schemeClr val="bg1">
                    <a:lumMod val="50000"/>
                  </a:schemeClr>
                </a:solidFill>
              </a:rPr>
              <a:t>Navigation</a:t>
            </a:r>
          </a:p>
          <a:p>
            <a:pPr marL="1200150" lvl="2" indent="-285750">
              <a:buFont typeface="Arial" panose="020B0604020202020204" pitchFamily="34" charset="0"/>
              <a:buChar char="•"/>
            </a:pPr>
            <a:r>
              <a:rPr lang="en-US" dirty="0">
                <a:solidFill>
                  <a:schemeClr val="bg1">
                    <a:lumMod val="50000"/>
                  </a:schemeClr>
                </a:solidFill>
              </a:rPr>
              <a:t>Sequential Navigation</a:t>
            </a:r>
          </a:p>
          <a:p>
            <a:pPr marL="1200150" lvl="2" indent="-285750">
              <a:buFont typeface="Arial" panose="020B0604020202020204" pitchFamily="34" charset="0"/>
              <a:buChar char="•"/>
            </a:pPr>
            <a:r>
              <a:rPr lang="en-US" dirty="0">
                <a:solidFill>
                  <a:schemeClr val="bg1">
                    <a:lumMod val="50000"/>
                  </a:schemeClr>
                </a:solidFill>
              </a:rPr>
              <a:t>Breadcrumb Navigation</a:t>
            </a:r>
          </a:p>
          <a:p>
            <a:pPr marL="1200150" lvl="2" indent="-285750">
              <a:buFont typeface="Arial" panose="020B0604020202020204" pitchFamily="34" charset="0"/>
              <a:buChar char="•"/>
            </a:pPr>
            <a:r>
              <a:rPr lang="en-US" dirty="0">
                <a:solidFill>
                  <a:schemeClr val="bg1">
                    <a:lumMod val="50000"/>
                  </a:schemeClr>
                </a:solidFill>
              </a:rPr>
              <a:t>Associative Navigation</a:t>
            </a:r>
          </a:p>
          <a:p>
            <a:pPr marL="742950" lvl="1" indent="-285750">
              <a:buFont typeface="Arial" panose="020B0604020202020204" pitchFamily="34" charset="0"/>
              <a:buChar char="•"/>
            </a:pPr>
            <a:r>
              <a:rPr lang="en-US" dirty="0">
                <a:solidFill>
                  <a:schemeClr val="bg1">
                    <a:lumMod val="50000"/>
                  </a:schemeClr>
                </a:solidFill>
              </a:rPr>
              <a:t>Click versus Clock</a:t>
            </a:r>
          </a:p>
          <a:p>
            <a:pPr marL="742950" lvl="1" indent="-285750">
              <a:buFont typeface="Arial" panose="020B0604020202020204" pitchFamily="34" charset="0"/>
              <a:buChar char="•"/>
            </a:pPr>
            <a:r>
              <a:rPr lang="en-US" dirty="0">
                <a:solidFill>
                  <a:schemeClr val="bg1">
                    <a:lumMod val="50000"/>
                  </a:schemeClr>
                </a:solidFill>
              </a:rPr>
              <a:t>Organization Schemes</a:t>
            </a:r>
          </a:p>
          <a:p>
            <a:pPr marL="742950" lvl="1" indent="-285750">
              <a:buFont typeface="Arial" panose="020B0604020202020204" pitchFamily="34" charset="0"/>
              <a:buChar char="•"/>
            </a:pPr>
            <a:r>
              <a:rPr lang="en-US" dirty="0">
                <a:solidFill>
                  <a:schemeClr val="bg1">
                    <a:lumMod val="50000"/>
                  </a:schemeClr>
                </a:solidFill>
              </a:rPr>
              <a:t>Information Design</a:t>
            </a:r>
          </a:p>
          <a:p>
            <a:pPr marL="742950" lvl="1" indent="-285750">
              <a:buFont typeface="Arial" panose="020B0604020202020204" pitchFamily="34" charset="0"/>
              <a:buChar char="•"/>
            </a:pPr>
            <a:r>
              <a:rPr lang="en-US" dirty="0">
                <a:solidFill>
                  <a:schemeClr val="bg1">
                    <a:lumMod val="50000"/>
                  </a:schemeClr>
                </a:solidFill>
              </a:rPr>
              <a:t>Sketching Screens</a:t>
            </a:r>
          </a:p>
          <a:p>
            <a:pPr marL="742950" lvl="1" indent="-285750">
              <a:buFont typeface="Arial" panose="020B0604020202020204" pitchFamily="34" charset="0"/>
              <a:buChar char="•"/>
            </a:pPr>
            <a:r>
              <a:rPr lang="en-US" dirty="0">
                <a:solidFill>
                  <a:schemeClr val="bg1">
                    <a:lumMod val="50000"/>
                  </a:schemeClr>
                </a:solidFill>
              </a:rPr>
              <a:t>Flat vs. Deep Hierarchies</a:t>
            </a:r>
          </a:p>
          <a:p>
            <a:pPr marL="742950" lvl="1" indent="-285750">
              <a:buFont typeface="Arial" panose="020B0604020202020204" pitchFamily="34" charset="0"/>
              <a:buChar char="•"/>
            </a:pPr>
            <a:r>
              <a:rPr lang="en-US" dirty="0">
                <a:solidFill>
                  <a:schemeClr val="bg1">
                    <a:lumMod val="50000"/>
                  </a:schemeClr>
                </a:solidFill>
              </a:rPr>
              <a:t>Creating Error Messages</a:t>
            </a:r>
          </a:p>
        </p:txBody>
      </p:sp>
    </p:spTree>
    <p:extLst>
      <p:ext uri="{BB962C8B-B14F-4D97-AF65-F5344CB8AC3E}">
        <p14:creationId xmlns:p14="http://schemas.microsoft.com/office/powerpoint/2010/main" val="24575507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par>
                                <p:cTn id="28" presetID="1" presetClass="entr" presetSubtype="0" fill="hold" nodeType="with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
                                            <p:txEl>
                                              <p:pRg st="2" end="2"/>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9">
                                            <p:txEl>
                                              <p:pRg st="3" end="3"/>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9">
                                            <p:txEl>
                                              <p:pRg st="4" end="4"/>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9">
                                            <p:txEl>
                                              <p:pRg st="5" end="5"/>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
                                            <p:txEl>
                                              <p:pRg st="6" end="6"/>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9">
                                            <p:txEl>
                                              <p:pRg st="7" end="7"/>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9">
                                            <p:txEl>
                                              <p:pRg st="8" end="8"/>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9">
                                            <p:txEl>
                                              <p:pRg st="9" end="9"/>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9">
                                            <p:txEl>
                                              <p:pRg st="10" end="10"/>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9">
                                            <p:txEl>
                                              <p:pRg st="11" end="11"/>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9">
                                            <p:txEl>
                                              <p:pRg st="12" end="12"/>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9">
                                            <p:txEl>
                                              <p:pRg st="13" end="13"/>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9">
                                            <p:txEl>
                                              <p:pRg st="14" end="14"/>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9">
                                            <p:txEl>
                                              <p:pRg st="15" end="15"/>
                                            </p:txEl>
                                          </p:spTgt>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9">
                                            <p:txEl>
                                              <p:pRg st="16" end="16"/>
                                            </p:txEl>
                                          </p:spTgt>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9">
                                            <p:txEl>
                                              <p:pRg st="17" end="17"/>
                                            </p:txEl>
                                          </p:spTgt>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5DFD-5C4B-87CD-BEF7-1F5822485C31}"/>
              </a:ext>
            </a:extLst>
          </p:cNvPr>
          <p:cNvSpPr>
            <a:spLocks noGrp="1"/>
          </p:cNvSpPr>
          <p:nvPr>
            <p:ph type="title"/>
          </p:nvPr>
        </p:nvSpPr>
        <p:spPr/>
        <p:txBody>
          <a:bodyPr/>
          <a:lstStyle/>
          <a:p>
            <a:r>
              <a:rPr lang="en-IN" dirty="0"/>
              <a:t>Prototype Connection</a:t>
            </a:r>
          </a:p>
        </p:txBody>
      </p:sp>
      <p:sp>
        <p:nvSpPr>
          <p:cNvPr id="3" name="Content Placeholder 2">
            <a:extLst>
              <a:ext uri="{FF2B5EF4-FFF2-40B4-BE49-F238E27FC236}">
                <a16:creationId xmlns:a16="http://schemas.microsoft.com/office/drawing/2014/main" id="{E45CCE93-09FE-24AC-CF5C-DDBE5ADC948D}"/>
              </a:ext>
            </a:extLst>
          </p:cNvPr>
          <p:cNvSpPr>
            <a:spLocks noGrp="1"/>
          </p:cNvSpPr>
          <p:nvPr>
            <p:ph idx="1"/>
          </p:nvPr>
        </p:nvSpPr>
        <p:spPr/>
        <p:txBody>
          <a:bodyPr/>
          <a:lstStyle/>
          <a:p>
            <a:r>
              <a:rPr lang="en-US" b="1" dirty="0"/>
              <a:t>Hotspot</a:t>
            </a:r>
            <a:r>
              <a:rPr lang="en-US" dirty="0"/>
              <a:t>: A hotspot is where the </a:t>
            </a:r>
            <a:r>
              <a:rPr lang="en-US" b="1" dirty="0"/>
              <a:t>interaction takes place</a:t>
            </a:r>
            <a:r>
              <a:rPr lang="en-US" dirty="0"/>
              <a:t>. </a:t>
            </a:r>
          </a:p>
          <a:p>
            <a:pPr lvl="1"/>
            <a:r>
              <a:rPr lang="en-US" dirty="0"/>
              <a:t>A </a:t>
            </a:r>
            <a:r>
              <a:rPr lang="en-US" b="1" dirty="0"/>
              <a:t>hotspot can be </a:t>
            </a:r>
            <a:r>
              <a:rPr lang="en-US" dirty="0"/>
              <a:t>the </a:t>
            </a:r>
            <a:r>
              <a:rPr lang="en-US" b="1" dirty="0"/>
              <a:t>frame </a:t>
            </a:r>
            <a:r>
              <a:rPr lang="en-US" dirty="0"/>
              <a:t>itself, </a:t>
            </a:r>
            <a:r>
              <a:rPr lang="en-US" b="1" dirty="0"/>
              <a:t>or</a:t>
            </a:r>
            <a:r>
              <a:rPr lang="en-US" dirty="0"/>
              <a:t> an </a:t>
            </a:r>
            <a:r>
              <a:rPr lang="en-US" b="1" dirty="0"/>
              <a:t>object </a:t>
            </a:r>
            <a:r>
              <a:rPr lang="en-US" dirty="0"/>
              <a:t>within the frame. </a:t>
            </a:r>
          </a:p>
          <a:p>
            <a:pPr lvl="1"/>
            <a:r>
              <a:rPr lang="en-US" dirty="0"/>
              <a:t>You can create a </a:t>
            </a:r>
            <a:r>
              <a:rPr lang="en-US" b="1" dirty="0"/>
              <a:t>hotspot on anything</a:t>
            </a:r>
            <a:r>
              <a:rPr lang="en-US" dirty="0"/>
              <a:t>, like a </a:t>
            </a:r>
            <a:r>
              <a:rPr lang="en-US" b="1" dirty="0"/>
              <a:t>button</a:t>
            </a:r>
            <a:r>
              <a:rPr lang="en-US" dirty="0"/>
              <a:t>, </a:t>
            </a:r>
            <a:r>
              <a:rPr lang="en-US" b="1" dirty="0"/>
              <a:t>icon</a:t>
            </a:r>
            <a:r>
              <a:rPr lang="en-US" dirty="0"/>
              <a:t>, or </a:t>
            </a:r>
            <a:r>
              <a:rPr lang="en-US" b="1" dirty="0"/>
              <a:t>heading</a:t>
            </a:r>
            <a:r>
              <a:rPr lang="en-US" dirty="0"/>
              <a:t>.</a:t>
            </a:r>
          </a:p>
          <a:p>
            <a:r>
              <a:rPr lang="en-US" b="1" dirty="0"/>
              <a:t>Connection</a:t>
            </a:r>
            <a:r>
              <a:rPr lang="en-US" dirty="0"/>
              <a:t>: A connection is the arrow that connects the hotspot to the destination.</a:t>
            </a:r>
          </a:p>
          <a:p>
            <a:pPr lvl="1"/>
            <a:r>
              <a:rPr lang="en-US" dirty="0"/>
              <a:t>Define the </a:t>
            </a:r>
            <a:r>
              <a:rPr lang="en-US" b="1" dirty="0"/>
              <a:t>interaction trigger</a:t>
            </a:r>
            <a:r>
              <a:rPr lang="en-US" dirty="0"/>
              <a:t>, </a:t>
            </a:r>
            <a:r>
              <a:rPr lang="en-US" b="1" dirty="0"/>
              <a:t>actions</a:t>
            </a:r>
            <a:r>
              <a:rPr lang="en-US" dirty="0"/>
              <a:t>, and </a:t>
            </a:r>
            <a:r>
              <a:rPr lang="en-US" b="1" dirty="0"/>
              <a:t>adjust animation </a:t>
            </a:r>
            <a:r>
              <a:rPr lang="en-US" dirty="0"/>
              <a:t>settings from the connection.</a:t>
            </a:r>
          </a:p>
          <a:p>
            <a:r>
              <a:rPr lang="en-US" b="1" dirty="0"/>
              <a:t>Destination</a:t>
            </a:r>
            <a:r>
              <a:rPr lang="en-US" dirty="0"/>
              <a:t>: The destination is where a </a:t>
            </a:r>
            <a:r>
              <a:rPr lang="en-US" b="1" dirty="0"/>
              <a:t>connection ends</a:t>
            </a:r>
            <a:r>
              <a:rPr lang="en-US" dirty="0"/>
              <a:t>. </a:t>
            </a:r>
          </a:p>
          <a:p>
            <a:pPr lvl="1"/>
            <a:r>
              <a:rPr lang="en-US" dirty="0"/>
              <a:t>The destination must be a top-level frame. </a:t>
            </a:r>
          </a:p>
          <a:p>
            <a:pPr lvl="1"/>
            <a:r>
              <a:rPr lang="en-US" dirty="0"/>
              <a:t>Only connections using the Scroll to action can be set to a destination within the same top-level frame.</a:t>
            </a:r>
            <a:endParaRPr lang="en-IN" dirty="0"/>
          </a:p>
        </p:txBody>
      </p:sp>
    </p:spTree>
    <p:extLst>
      <p:ext uri="{BB962C8B-B14F-4D97-AF65-F5344CB8AC3E}">
        <p14:creationId xmlns:p14="http://schemas.microsoft.com/office/powerpoint/2010/main" val="36838536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F88F39-B3A2-8245-A15D-89582EEDC255}"/>
              </a:ext>
            </a:extLst>
          </p:cNvPr>
          <p:cNvSpPr txBox="1"/>
          <p:nvPr/>
        </p:nvSpPr>
        <p:spPr>
          <a:xfrm>
            <a:off x="423110" y="2828835"/>
            <a:ext cx="11345779" cy="1323439"/>
          </a:xfrm>
          <a:prstGeom prst="rect">
            <a:avLst/>
          </a:prstGeom>
          <a:noFill/>
        </p:spPr>
        <p:txBody>
          <a:bodyPr wrap="square" rtlCol="0">
            <a:spAutoFit/>
          </a:bodyPr>
          <a:lstStyle/>
          <a:p>
            <a:pPr algn="ctr"/>
            <a:r>
              <a:rPr lang="en-US" sz="4000" dirty="0">
                <a:latin typeface="Lobster" pitchFamily="2" charset="77"/>
              </a:rPr>
              <a:t>“</a:t>
            </a:r>
            <a:r>
              <a:rPr lang="en-IN" sz="4000" dirty="0">
                <a:latin typeface="Lobster" pitchFamily="2" charset="77"/>
              </a:rPr>
              <a:t>The </a:t>
            </a:r>
            <a:r>
              <a:rPr lang="en-IN" sz="4000" dirty="0">
                <a:solidFill>
                  <a:srgbClr val="FFFF00"/>
                </a:solidFill>
                <a:latin typeface="Lobster" pitchFamily="2" charset="77"/>
              </a:rPr>
              <a:t>fidelity</a:t>
            </a:r>
            <a:r>
              <a:rPr lang="en-IN" sz="4000" dirty="0">
                <a:latin typeface="Lobster" pitchFamily="2" charset="77"/>
              </a:rPr>
              <a:t> of a prototype refers to how it conveys the </a:t>
            </a:r>
          </a:p>
          <a:p>
            <a:pPr algn="ctr"/>
            <a:r>
              <a:rPr lang="en-IN" sz="4000" dirty="0">
                <a:solidFill>
                  <a:schemeClr val="accent3"/>
                </a:solidFill>
                <a:latin typeface="Lobster" pitchFamily="2" charset="77"/>
              </a:rPr>
              <a:t>look-and-feel</a:t>
            </a:r>
            <a:r>
              <a:rPr lang="en-IN" sz="4000" dirty="0">
                <a:latin typeface="Lobster" pitchFamily="2" charset="77"/>
              </a:rPr>
              <a:t> of the final product.</a:t>
            </a:r>
            <a:r>
              <a:rPr lang="en-US" sz="4000" dirty="0">
                <a:latin typeface="Lobster" pitchFamily="2" charset="77"/>
              </a:rPr>
              <a:t>”</a:t>
            </a:r>
          </a:p>
        </p:txBody>
      </p:sp>
      <p:sp>
        <p:nvSpPr>
          <p:cNvPr id="4" name="TextBox 3">
            <a:extLst>
              <a:ext uri="{FF2B5EF4-FFF2-40B4-BE49-F238E27FC236}">
                <a16:creationId xmlns:a16="http://schemas.microsoft.com/office/drawing/2014/main" id="{AD28FD06-D2FC-974D-90A2-B1FA097D93F5}"/>
              </a:ext>
            </a:extLst>
          </p:cNvPr>
          <p:cNvSpPr txBox="1"/>
          <p:nvPr/>
        </p:nvSpPr>
        <p:spPr>
          <a:xfrm>
            <a:off x="0" y="0"/>
            <a:ext cx="817853" cy="338554"/>
          </a:xfrm>
          <a:prstGeom prst="rect">
            <a:avLst/>
          </a:prstGeom>
          <a:noFill/>
        </p:spPr>
        <p:txBody>
          <a:bodyPr wrap="none" rtlCol="0">
            <a:spAutoFit/>
          </a:bodyPr>
          <a:lstStyle/>
          <a:p>
            <a:r>
              <a:rPr lang="en-US" sz="1600" dirty="0"/>
              <a:t>#Define</a:t>
            </a:r>
          </a:p>
        </p:txBody>
      </p:sp>
    </p:spTree>
    <p:extLst>
      <p:ext uri="{BB962C8B-B14F-4D97-AF65-F5344CB8AC3E}">
        <p14:creationId xmlns:p14="http://schemas.microsoft.com/office/powerpoint/2010/main" val="278813184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Fidelity</a:t>
            </a:r>
          </a:p>
        </p:txBody>
      </p:sp>
      <p:sp>
        <p:nvSpPr>
          <p:cNvPr id="3" name="Content Placeholder 2">
            <a:extLst>
              <a:ext uri="{FF2B5EF4-FFF2-40B4-BE49-F238E27FC236}">
                <a16:creationId xmlns:a16="http://schemas.microsoft.com/office/drawing/2014/main" id="{01A3324D-E078-8B4C-BC35-3752240C8C55}"/>
              </a:ext>
            </a:extLst>
          </p:cNvPr>
          <p:cNvSpPr>
            <a:spLocks noGrp="1"/>
          </p:cNvSpPr>
          <p:nvPr>
            <p:ph idx="1"/>
          </p:nvPr>
        </p:nvSpPr>
        <p:spPr/>
        <p:txBody>
          <a:bodyPr/>
          <a:lstStyle/>
          <a:p>
            <a:r>
              <a:rPr lang="en-US" dirty="0"/>
              <a:t>Fidelity can vary in the areas of:</a:t>
            </a:r>
          </a:p>
          <a:p>
            <a:pPr lvl="1"/>
            <a:r>
              <a:rPr lang="en-US" dirty="0"/>
              <a:t>Visual design</a:t>
            </a:r>
          </a:p>
          <a:p>
            <a:pPr lvl="1"/>
            <a:r>
              <a:rPr lang="en-US" dirty="0"/>
              <a:t>Content</a:t>
            </a:r>
          </a:p>
          <a:p>
            <a:pPr lvl="1"/>
            <a:r>
              <a:rPr lang="en-US" dirty="0"/>
              <a:t>Interactivity</a:t>
            </a:r>
          </a:p>
          <a:p>
            <a:r>
              <a:rPr lang="en-US" dirty="0"/>
              <a:t>Product teams </a:t>
            </a:r>
            <a:r>
              <a:rPr lang="en-US" b="1" dirty="0"/>
              <a:t>choose a prototype’s fidelity based on </a:t>
            </a:r>
            <a:r>
              <a:rPr lang="en-US" dirty="0"/>
              <a:t>the </a:t>
            </a:r>
            <a:r>
              <a:rPr lang="en-US" b="1" dirty="0"/>
              <a:t>goals</a:t>
            </a:r>
            <a:r>
              <a:rPr lang="en-US" dirty="0"/>
              <a:t> of:</a:t>
            </a:r>
          </a:p>
          <a:p>
            <a:pPr lvl="1"/>
            <a:r>
              <a:rPr lang="en-US" dirty="0"/>
              <a:t>Prototyping</a:t>
            </a:r>
          </a:p>
          <a:p>
            <a:pPr lvl="1"/>
            <a:r>
              <a:rPr lang="en-US" dirty="0"/>
              <a:t>Completeness of design</a:t>
            </a:r>
          </a:p>
          <a:p>
            <a:pPr lvl="1"/>
            <a:r>
              <a:rPr lang="en-US" dirty="0"/>
              <a:t>Available resources</a:t>
            </a:r>
          </a:p>
        </p:txBody>
      </p:sp>
    </p:spTree>
    <p:extLst>
      <p:ext uri="{BB962C8B-B14F-4D97-AF65-F5344CB8AC3E}">
        <p14:creationId xmlns:p14="http://schemas.microsoft.com/office/powerpoint/2010/main" val="519343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Low-Fidelity (lo-fi)</a:t>
            </a:r>
          </a:p>
        </p:txBody>
      </p:sp>
      <p:sp>
        <p:nvSpPr>
          <p:cNvPr id="3" name="Content Placeholder 2">
            <a:extLst>
              <a:ext uri="{FF2B5EF4-FFF2-40B4-BE49-F238E27FC236}">
                <a16:creationId xmlns:a16="http://schemas.microsoft.com/office/drawing/2014/main" id="{01A3324D-E078-8B4C-BC35-3752240C8C55}"/>
              </a:ext>
            </a:extLst>
          </p:cNvPr>
          <p:cNvSpPr>
            <a:spLocks noGrp="1"/>
          </p:cNvSpPr>
          <p:nvPr>
            <p:ph idx="1"/>
          </p:nvPr>
        </p:nvSpPr>
        <p:spPr/>
        <p:txBody>
          <a:bodyPr/>
          <a:lstStyle/>
          <a:p>
            <a:r>
              <a:rPr lang="en-IN" b="1" dirty="0"/>
              <a:t>Low-fidelity (lo-fi) prototyping</a:t>
            </a:r>
            <a:r>
              <a:rPr lang="en-IN" dirty="0"/>
              <a:t> is a </a:t>
            </a:r>
            <a:r>
              <a:rPr lang="en-IN" b="1" dirty="0"/>
              <a:t>quick </a:t>
            </a:r>
            <a:r>
              <a:rPr lang="en-IN" dirty="0"/>
              <a:t>and </a:t>
            </a:r>
            <a:r>
              <a:rPr lang="en-IN" b="1" dirty="0"/>
              <a:t>easy </a:t>
            </a:r>
            <a:r>
              <a:rPr lang="en-IN" dirty="0"/>
              <a:t>way to translate </a:t>
            </a:r>
            <a:r>
              <a:rPr lang="en-IN" i="1" dirty="0"/>
              <a:t>high-level design concepts</a:t>
            </a:r>
            <a:r>
              <a:rPr lang="en-IN" dirty="0"/>
              <a:t> into </a:t>
            </a:r>
            <a:r>
              <a:rPr lang="en-IN" i="1" dirty="0"/>
              <a:t>solid</a:t>
            </a:r>
            <a:r>
              <a:rPr lang="en-IN" dirty="0"/>
              <a:t> and </a:t>
            </a:r>
            <a:r>
              <a:rPr lang="en-IN" i="1" dirty="0"/>
              <a:t>testable </a:t>
            </a:r>
            <a:r>
              <a:rPr lang="en-IN" dirty="0"/>
              <a:t>artefacts/remembrance.</a:t>
            </a:r>
          </a:p>
          <a:p>
            <a:r>
              <a:rPr lang="en-IN" dirty="0"/>
              <a:t>It </a:t>
            </a:r>
            <a:r>
              <a:rPr lang="en-IN" b="1" dirty="0"/>
              <a:t>check</a:t>
            </a:r>
            <a:r>
              <a:rPr lang="en-IN" dirty="0"/>
              <a:t> and </a:t>
            </a:r>
            <a:r>
              <a:rPr lang="en-IN" b="1" dirty="0"/>
              <a:t>test</a:t>
            </a:r>
            <a:r>
              <a:rPr lang="en-IN" dirty="0"/>
              <a:t> </a:t>
            </a:r>
            <a:r>
              <a:rPr lang="en-IN" b="1" dirty="0"/>
              <a:t>functionality</a:t>
            </a:r>
            <a:r>
              <a:rPr lang="en-IN" dirty="0"/>
              <a:t> rather than the visual appearance of the product.</a:t>
            </a:r>
          </a:p>
          <a:p>
            <a:r>
              <a:rPr lang="en-IN" b="1" dirty="0"/>
              <a:t>Paper prototyping</a:t>
            </a:r>
            <a:r>
              <a:rPr lang="en-IN" dirty="0"/>
              <a:t> and </a:t>
            </a:r>
            <a:r>
              <a:rPr lang="en-IN" b="1" dirty="0"/>
              <a:t>clickable wireframes</a:t>
            </a:r>
            <a:r>
              <a:rPr lang="en-IN" dirty="0"/>
              <a:t> are popular lo-fi prototyping types.</a:t>
            </a:r>
          </a:p>
          <a:p>
            <a:pPr lvl="1"/>
            <a:endParaRPr lang="en-US" dirty="0"/>
          </a:p>
        </p:txBody>
      </p:sp>
      <p:pic>
        <p:nvPicPr>
          <p:cNvPr id="5" name="Picture 4">
            <a:extLst>
              <a:ext uri="{FF2B5EF4-FFF2-40B4-BE49-F238E27FC236}">
                <a16:creationId xmlns:a16="http://schemas.microsoft.com/office/drawing/2014/main" id="{A5341D99-AEBF-8B44-BFC1-BAC295D72D26}"/>
              </a:ext>
            </a:extLst>
          </p:cNvPr>
          <p:cNvPicPr>
            <a:picLocks noChangeAspect="1"/>
          </p:cNvPicPr>
          <p:nvPr/>
        </p:nvPicPr>
        <p:blipFill rotWithShape="1">
          <a:blip r:embed="rId2">
            <a:extLst>
              <a:ext uri="{28A0092B-C50C-407E-A947-70E740481C1C}">
                <a14:useLocalDpi xmlns:a14="http://schemas.microsoft.com/office/drawing/2010/main" val="0"/>
              </a:ext>
            </a:extLst>
          </a:blip>
          <a:srcRect l="33037" r="33477"/>
          <a:stretch/>
        </p:blipFill>
        <p:spPr>
          <a:xfrm>
            <a:off x="7262191" y="2176160"/>
            <a:ext cx="3193773" cy="4787900"/>
          </a:xfrm>
          <a:prstGeom prst="rect">
            <a:avLst/>
          </a:prstGeom>
        </p:spPr>
      </p:pic>
      <p:pic>
        <p:nvPicPr>
          <p:cNvPr id="9" name="Picture 8">
            <a:extLst>
              <a:ext uri="{FF2B5EF4-FFF2-40B4-BE49-F238E27FC236}">
                <a16:creationId xmlns:a16="http://schemas.microsoft.com/office/drawing/2014/main" id="{14228707-0CD4-8A4E-AFF4-446F7A312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82" y="2676176"/>
            <a:ext cx="6758609" cy="3787868"/>
          </a:xfrm>
          <a:prstGeom prst="rect">
            <a:avLst/>
          </a:prstGeom>
        </p:spPr>
      </p:pic>
    </p:spTree>
    <p:extLst>
      <p:ext uri="{BB962C8B-B14F-4D97-AF65-F5344CB8AC3E}">
        <p14:creationId xmlns:p14="http://schemas.microsoft.com/office/powerpoint/2010/main" val="2424773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heckerboard(across)">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checkerboard(across)">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Characteristics of Low-Fidelity Prototypes</a:t>
            </a:r>
          </a:p>
        </p:txBody>
      </p:sp>
      <p:sp>
        <p:nvSpPr>
          <p:cNvPr id="3" name="Content Placeholder 2">
            <a:extLst>
              <a:ext uri="{FF2B5EF4-FFF2-40B4-BE49-F238E27FC236}">
                <a16:creationId xmlns:a16="http://schemas.microsoft.com/office/drawing/2014/main" id="{01A3324D-E078-8B4C-BC35-3752240C8C55}"/>
              </a:ext>
            </a:extLst>
          </p:cNvPr>
          <p:cNvSpPr>
            <a:spLocks noGrp="1"/>
          </p:cNvSpPr>
          <p:nvPr>
            <p:ph idx="1"/>
          </p:nvPr>
        </p:nvSpPr>
        <p:spPr>
          <a:xfrm>
            <a:off x="131181" y="863445"/>
            <a:ext cx="4613098" cy="4318156"/>
          </a:xfrm>
        </p:spPr>
        <p:txBody>
          <a:bodyPr/>
          <a:lstStyle/>
          <a:p>
            <a:r>
              <a:rPr lang="en-IN" b="1" dirty="0"/>
              <a:t>Visual design</a:t>
            </a:r>
            <a:endParaRPr lang="en-IN" dirty="0"/>
          </a:p>
          <a:p>
            <a:pPr lvl="1"/>
            <a:r>
              <a:rPr lang="en-IN" dirty="0"/>
              <a:t>Only some of the </a:t>
            </a:r>
            <a:r>
              <a:rPr lang="en-IN" b="1" dirty="0"/>
              <a:t>visual attributes</a:t>
            </a:r>
            <a:r>
              <a:rPr lang="en-IN" dirty="0"/>
              <a:t> of the final product </a:t>
            </a:r>
            <a:r>
              <a:rPr lang="en-IN" b="1" dirty="0"/>
              <a:t>are presented</a:t>
            </a:r>
            <a:r>
              <a:rPr lang="en-IN" dirty="0"/>
              <a:t>. </a:t>
            </a:r>
          </a:p>
          <a:p>
            <a:pPr lvl="1"/>
            <a:r>
              <a:rPr lang="en-IN" dirty="0"/>
              <a:t>Such as </a:t>
            </a:r>
            <a:r>
              <a:rPr lang="en-IN" b="1" dirty="0"/>
              <a:t>shapes</a:t>
            </a:r>
            <a:r>
              <a:rPr lang="en-IN" dirty="0"/>
              <a:t> of </a:t>
            </a:r>
            <a:r>
              <a:rPr lang="en-IN" b="1" dirty="0"/>
              <a:t>elements</a:t>
            </a:r>
            <a:r>
              <a:rPr lang="en-IN" dirty="0"/>
              <a:t>, basic </a:t>
            </a:r>
            <a:r>
              <a:rPr lang="en-IN" b="1" dirty="0"/>
              <a:t>visual hierarchy</a:t>
            </a:r>
            <a:r>
              <a:rPr lang="en-IN" dirty="0"/>
              <a:t>, etc.</a:t>
            </a:r>
          </a:p>
          <a:p>
            <a:r>
              <a:rPr lang="en-IN" b="1" dirty="0"/>
              <a:t>Content</a:t>
            </a:r>
            <a:endParaRPr lang="en-IN" dirty="0"/>
          </a:p>
          <a:p>
            <a:pPr lvl="1"/>
            <a:r>
              <a:rPr lang="en-IN" dirty="0"/>
              <a:t>Only </a:t>
            </a:r>
            <a:r>
              <a:rPr lang="en-IN" b="1" dirty="0"/>
              <a:t>key elements </a:t>
            </a:r>
            <a:r>
              <a:rPr lang="en-IN" dirty="0"/>
              <a:t>of the content are included.</a:t>
            </a:r>
          </a:p>
          <a:p>
            <a:r>
              <a:rPr lang="en-IN" b="1" dirty="0"/>
              <a:t>Interactivity</a:t>
            </a:r>
            <a:endParaRPr lang="en-IN" dirty="0"/>
          </a:p>
          <a:p>
            <a:pPr lvl="1"/>
            <a:r>
              <a:rPr lang="en-IN" dirty="0"/>
              <a:t>The prototype can be simulated by a real human.</a:t>
            </a:r>
          </a:p>
          <a:p>
            <a:pPr marL="0" indent="0">
              <a:buNone/>
            </a:pPr>
            <a:endParaRPr lang="en-IN" dirty="0"/>
          </a:p>
        </p:txBody>
      </p:sp>
      <p:pic>
        <p:nvPicPr>
          <p:cNvPr id="4" name="Picture 3">
            <a:extLst>
              <a:ext uri="{FF2B5EF4-FFF2-40B4-BE49-F238E27FC236}">
                <a16:creationId xmlns:a16="http://schemas.microsoft.com/office/drawing/2014/main" id="{76D1A75F-2820-054C-9810-C14F374F1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1390" y="863444"/>
            <a:ext cx="5757541" cy="4318156"/>
          </a:xfrm>
          <a:prstGeom prst="rect">
            <a:avLst/>
          </a:prstGeom>
        </p:spPr>
      </p:pic>
    </p:spTree>
    <p:extLst>
      <p:ext uri="{BB962C8B-B14F-4D97-AF65-F5344CB8AC3E}">
        <p14:creationId xmlns:p14="http://schemas.microsoft.com/office/powerpoint/2010/main" val="23361459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checkerboard(across)">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Benefits of Low-Fidelity Prototypes</a:t>
            </a:r>
          </a:p>
        </p:txBody>
      </p:sp>
      <p:sp>
        <p:nvSpPr>
          <p:cNvPr id="3" name="Content Placeholder 2">
            <a:extLst>
              <a:ext uri="{FF2B5EF4-FFF2-40B4-BE49-F238E27FC236}">
                <a16:creationId xmlns:a16="http://schemas.microsoft.com/office/drawing/2014/main" id="{01A3324D-E078-8B4C-BC35-3752240C8C55}"/>
              </a:ext>
            </a:extLst>
          </p:cNvPr>
          <p:cNvSpPr>
            <a:spLocks noGrp="1"/>
          </p:cNvSpPr>
          <p:nvPr>
            <p:ph idx="1"/>
          </p:nvPr>
        </p:nvSpPr>
        <p:spPr/>
        <p:txBody>
          <a:bodyPr/>
          <a:lstStyle/>
          <a:p>
            <a:r>
              <a:rPr lang="en-IN" dirty="0"/>
              <a:t>Inexpensive</a:t>
            </a:r>
          </a:p>
          <a:p>
            <a:r>
              <a:rPr lang="en-IN" dirty="0"/>
              <a:t>Rapid Iteration</a:t>
            </a:r>
          </a:p>
          <a:p>
            <a:r>
              <a:rPr lang="en-IN" dirty="0"/>
              <a:t>Low commitment</a:t>
            </a:r>
          </a:p>
          <a:p>
            <a:r>
              <a:rPr lang="en-IN" dirty="0"/>
              <a:t>Encourage honest feedback</a:t>
            </a:r>
          </a:p>
          <a:p>
            <a:r>
              <a:rPr lang="en-IN" dirty="0"/>
              <a:t>Collaborative activity</a:t>
            </a:r>
          </a:p>
        </p:txBody>
      </p:sp>
    </p:spTree>
    <p:extLst>
      <p:ext uri="{BB962C8B-B14F-4D97-AF65-F5344CB8AC3E}">
        <p14:creationId xmlns:p14="http://schemas.microsoft.com/office/powerpoint/2010/main" val="34712626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High-Fidelity (hi-fi)</a:t>
            </a:r>
          </a:p>
        </p:txBody>
      </p:sp>
      <p:sp>
        <p:nvSpPr>
          <p:cNvPr id="3" name="Content Placeholder 2">
            <a:extLst>
              <a:ext uri="{FF2B5EF4-FFF2-40B4-BE49-F238E27FC236}">
                <a16:creationId xmlns:a16="http://schemas.microsoft.com/office/drawing/2014/main" id="{01A3324D-E078-8B4C-BC35-3752240C8C55}"/>
              </a:ext>
            </a:extLst>
          </p:cNvPr>
          <p:cNvSpPr>
            <a:spLocks noGrp="1"/>
          </p:cNvSpPr>
          <p:nvPr>
            <p:ph idx="1"/>
          </p:nvPr>
        </p:nvSpPr>
        <p:spPr/>
        <p:txBody>
          <a:bodyPr/>
          <a:lstStyle/>
          <a:p>
            <a:r>
              <a:rPr lang="en-IN" b="1" dirty="0"/>
              <a:t>High-fidelity prototypes</a:t>
            </a:r>
            <a:r>
              <a:rPr lang="en-IN" dirty="0"/>
              <a:t> are </a:t>
            </a:r>
            <a:r>
              <a:rPr lang="en-IN" b="1" dirty="0"/>
              <a:t>computer-based</a:t>
            </a:r>
            <a:r>
              <a:rPr lang="en-IN" dirty="0"/>
              <a:t>, and usually allow </a:t>
            </a:r>
            <a:r>
              <a:rPr lang="en-IN" b="1" dirty="0"/>
              <a:t>realistic </a:t>
            </a:r>
            <a:r>
              <a:rPr lang="en-IN" dirty="0"/>
              <a:t>(mouse-keyboard) </a:t>
            </a:r>
            <a:r>
              <a:rPr lang="en-IN" b="1" dirty="0"/>
              <a:t>user interactions</a:t>
            </a:r>
            <a:r>
              <a:rPr lang="en-IN" dirty="0"/>
              <a:t>. </a:t>
            </a:r>
          </a:p>
          <a:p>
            <a:r>
              <a:rPr lang="en-IN" dirty="0"/>
              <a:t>High-fidelity prototypes take you as close as possible to a </a:t>
            </a:r>
            <a:r>
              <a:rPr lang="en-IN" b="1" dirty="0"/>
              <a:t>true representation </a:t>
            </a:r>
            <a:r>
              <a:rPr lang="en-IN" dirty="0"/>
              <a:t>of the user interface. </a:t>
            </a:r>
          </a:p>
          <a:p>
            <a:r>
              <a:rPr lang="en-IN" dirty="0"/>
              <a:t>Designers can add </a:t>
            </a:r>
            <a:r>
              <a:rPr lang="en-IN" i="1" dirty="0"/>
              <a:t>interactions</a:t>
            </a:r>
            <a:r>
              <a:rPr lang="en-IN" dirty="0"/>
              <a:t>, </a:t>
            </a:r>
            <a:r>
              <a:rPr lang="en-IN" i="1" dirty="0"/>
              <a:t>transitions</a:t>
            </a:r>
            <a:r>
              <a:rPr lang="en-IN" dirty="0"/>
              <a:t>, and </a:t>
            </a:r>
            <a:r>
              <a:rPr lang="en-IN" i="1" dirty="0"/>
              <a:t>animations </a:t>
            </a:r>
            <a:r>
              <a:rPr lang="en-IN" dirty="0"/>
              <a:t>to create an captivating user experience.</a:t>
            </a:r>
          </a:p>
          <a:p>
            <a:r>
              <a:rPr lang="en-IN" dirty="0"/>
              <a:t>It makes high-fidelity prototypes perfect for usability studies and presenting to stakeholders.</a:t>
            </a:r>
          </a:p>
          <a:p>
            <a:r>
              <a:rPr lang="en-IN" dirty="0"/>
              <a:t>Different types of high-fidelity prototypes are:</a:t>
            </a:r>
          </a:p>
          <a:p>
            <a:pPr lvl="1"/>
            <a:r>
              <a:rPr lang="en-IN" dirty="0"/>
              <a:t>Mock-ups</a:t>
            </a:r>
          </a:p>
          <a:p>
            <a:pPr lvl="1"/>
            <a:r>
              <a:rPr lang="en-IN" dirty="0"/>
              <a:t>Prototype using code</a:t>
            </a:r>
          </a:p>
          <a:p>
            <a:pPr lvl="1"/>
            <a:endParaRPr lang="en-US" dirty="0"/>
          </a:p>
        </p:txBody>
      </p:sp>
    </p:spTree>
    <p:extLst>
      <p:ext uri="{BB962C8B-B14F-4D97-AF65-F5344CB8AC3E}">
        <p14:creationId xmlns:p14="http://schemas.microsoft.com/office/powerpoint/2010/main" val="37893684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Characteristics of High-Fidelity Prototypes</a:t>
            </a:r>
          </a:p>
        </p:txBody>
      </p:sp>
      <p:sp>
        <p:nvSpPr>
          <p:cNvPr id="3" name="Content Placeholder 2">
            <a:extLst>
              <a:ext uri="{FF2B5EF4-FFF2-40B4-BE49-F238E27FC236}">
                <a16:creationId xmlns:a16="http://schemas.microsoft.com/office/drawing/2014/main" id="{01A3324D-E078-8B4C-BC35-3752240C8C55}"/>
              </a:ext>
            </a:extLst>
          </p:cNvPr>
          <p:cNvSpPr>
            <a:spLocks noGrp="1"/>
          </p:cNvSpPr>
          <p:nvPr>
            <p:ph idx="1"/>
          </p:nvPr>
        </p:nvSpPr>
        <p:spPr>
          <a:xfrm>
            <a:off x="131181" y="878434"/>
            <a:ext cx="5235949" cy="4954260"/>
          </a:xfrm>
        </p:spPr>
        <p:txBody>
          <a:bodyPr/>
          <a:lstStyle/>
          <a:p>
            <a:r>
              <a:rPr lang="en-IN" b="1" dirty="0"/>
              <a:t>Visual design</a:t>
            </a:r>
            <a:endParaRPr lang="en-IN" dirty="0"/>
          </a:p>
          <a:p>
            <a:pPr lvl="1"/>
            <a:r>
              <a:rPr lang="en-IN" dirty="0"/>
              <a:t>Realistic and detailed design.</a:t>
            </a:r>
          </a:p>
          <a:p>
            <a:pPr lvl="1"/>
            <a:r>
              <a:rPr lang="en-IN" dirty="0"/>
              <a:t>All interface elements, spacing, and graphics look just like a real app or website.</a:t>
            </a:r>
          </a:p>
          <a:p>
            <a:r>
              <a:rPr lang="en-IN" b="1" dirty="0"/>
              <a:t>Content</a:t>
            </a:r>
            <a:endParaRPr lang="en-IN" dirty="0"/>
          </a:p>
          <a:p>
            <a:pPr lvl="1"/>
            <a:r>
              <a:rPr lang="en-IN" dirty="0"/>
              <a:t>Designers use real or similar-to-real content. </a:t>
            </a:r>
          </a:p>
          <a:p>
            <a:pPr lvl="1"/>
            <a:r>
              <a:rPr lang="en-IN" dirty="0"/>
              <a:t>The prototype includes most or all of the content that will appear in the final design.</a:t>
            </a:r>
          </a:p>
          <a:p>
            <a:r>
              <a:rPr lang="en-IN" b="1" dirty="0"/>
              <a:t>Interactivity</a:t>
            </a:r>
            <a:endParaRPr lang="en-IN" dirty="0"/>
          </a:p>
          <a:p>
            <a:pPr lvl="1"/>
            <a:r>
              <a:rPr lang="en-IN" dirty="0"/>
              <a:t>Prototypes are highly realistic in their interactions.</a:t>
            </a:r>
          </a:p>
          <a:p>
            <a:pPr marL="0" indent="0">
              <a:buNone/>
            </a:pPr>
            <a:endParaRPr lang="en-IN" dirty="0"/>
          </a:p>
        </p:txBody>
      </p:sp>
      <p:pic>
        <p:nvPicPr>
          <p:cNvPr id="5" name="Picture 4">
            <a:extLst>
              <a:ext uri="{FF2B5EF4-FFF2-40B4-BE49-F238E27FC236}">
                <a16:creationId xmlns:a16="http://schemas.microsoft.com/office/drawing/2014/main" id="{49DFA761-3B50-D44D-BE9A-AB9FF0725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1288" y="863444"/>
            <a:ext cx="6605679" cy="4954260"/>
          </a:xfrm>
          <a:prstGeom prst="rect">
            <a:avLst/>
          </a:prstGeom>
        </p:spPr>
      </p:pic>
    </p:spTree>
    <p:extLst>
      <p:ext uri="{BB962C8B-B14F-4D97-AF65-F5344CB8AC3E}">
        <p14:creationId xmlns:p14="http://schemas.microsoft.com/office/powerpoint/2010/main" val="353787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checkerboard(across)">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034AB-31D7-0942-9435-F67C61DA39A8}"/>
              </a:ext>
            </a:extLst>
          </p:cNvPr>
          <p:cNvSpPr>
            <a:spLocks noGrp="1"/>
          </p:cNvSpPr>
          <p:nvPr>
            <p:ph type="title"/>
          </p:nvPr>
        </p:nvSpPr>
        <p:spPr/>
        <p:txBody>
          <a:bodyPr/>
          <a:lstStyle/>
          <a:p>
            <a:r>
              <a:rPr lang="en-US" dirty="0">
                <a:solidFill>
                  <a:schemeClr val="tx1"/>
                </a:solidFill>
              </a:rPr>
              <a:t>Benefits of High-Fidelity Prototypes</a:t>
            </a:r>
          </a:p>
        </p:txBody>
      </p:sp>
      <p:sp>
        <p:nvSpPr>
          <p:cNvPr id="3" name="Content Placeholder 2">
            <a:extLst>
              <a:ext uri="{FF2B5EF4-FFF2-40B4-BE49-F238E27FC236}">
                <a16:creationId xmlns:a16="http://schemas.microsoft.com/office/drawing/2014/main" id="{01A3324D-E078-8B4C-BC35-3752240C8C55}"/>
              </a:ext>
            </a:extLst>
          </p:cNvPr>
          <p:cNvSpPr>
            <a:spLocks noGrp="1"/>
          </p:cNvSpPr>
          <p:nvPr>
            <p:ph idx="1"/>
          </p:nvPr>
        </p:nvSpPr>
        <p:spPr/>
        <p:txBody>
          <a:bodyPr/>
          <a:lstStyle/>
          <a:p>
            <a:r>
              <a:rPr lang="en-IN" dirty="0"/>
              <a:t>Prototypes with high-fidelity interactivity have </a:t>
            </a:r>
            <a:r>
              <a:rPr lang="en-IN" b="1" dirty="0"/>
              <a:t>realistic</a:t>
            </a:r>
            <a:r>
              <a:rPr lang="en-IN" dirty="0"/>
              <a:t> (faster) </a:t>
            </a:r>
            <a:r>
              <a:rPr lang="en-IN" b="1" dirty="0"/>
              <a:t>system</a:t>
            </a:r>
            <a:r>
              <a:rPr lang="en-IN" dirty="0"/>
              <a:t> </a:t>
            </a:r>
            <a:r>
              <a:rPr lang="en-IN" b="1" dirty="0"/>
              <a:t>response</a:t>
            </a:r>
            <a:r>
              <a:rPr lang="en-IN" dirty="0"/>
              <a:t> during the test.</a:t>
            </a:r>
          </a:p>
          <a:p>
            <a:r>
              <a:rPr lang="en-IN" dirty="0"/>
              <a:t>With high-fidelity interactivity and/or visuals, you can </a:t>
            </a:r>
            <a:r>
              <a:rPr lang="en-IN" b="1" dirty="0"/>
              <a:t>test workflow</a:t>
            </a:r>
            <a:r>
              <a:rPr lang="en-IN" dirty="0"/>
              <a:t>, specific </a:t>
            </a:r>
            <a:r>
              <a:rPr lang="en-IN" b="1" dirty="0"/>
              <a:t>UI components</a:t>
            </a:r>
            <a:r>
              <a:rPr lang="en-IN" dirty="0"/>
              <a:t>.</a:t>
            </a:r>
          </a:p>
          <a:p>
            <a:r>
              <a:rPr lang="en-IN" dirty="0"/>
              <a:t>High-fidelity prototypes often </a:t>
            </a:r>
            <a:r>
              <a:rPr lang="en-IN" b="1" dirty="0"/>
              <a:t>look like “live” software </a:t>
            </a:r>
            <a:r>
              <a:rPr lang="en-IN" dirty="0"/>
              <a:t>to users.</a:t>
            </a:r>
          </a:p>
          <a:p>
            <a:r>
              <a:rPr lang="en-IN" dirty="0"/>
              <a:t>Interactive-prototype testing </a:t>
            </a:r>
            <a:r>
              <a:rPr lang="en-IN" b="1" dirty="0"/>
              <a:t>reduces human error</a:t>
            </a:r>
            <a:r>
              <a:rPr lang="en-IN" dirty="0"/>
              <a:t>.</a:t>
            </a:r>
          </a:p>
        </p:txBody>
      </p:sp>
    </p:spTree>
    <p:extLst>
      <p:ext uri="{BB962C8B-B14F-4D97-AF65-F5344CB8AC3E}">
        <p14:creationId xmlns:p14="http://schemas.microsoft.com/office/powerpoint/2010/main" val="3614031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A794C-F011-CD4D-A883-C7FEE810420F}"/>
              </a:ext>
            </a:extLst>
          </p:cNvPr>
          <p:cNvSpPr>
            <a:spLocks noGrp="1"/>
          </p:cNvSpPr>
          <p:nvPr>
            <p:ph type="title"/>
          </p:nvPr>
        </p:nvSpPr>
        <p:spPr/>
        <p:txBody>
          <a:bodyPr/>
          <a:lstStyle/>
          <a:p>
            <a:r>
              <a:rPr lang="en-US" dirty="0">
                <a:solidFill>
                  <a:schemeClr val="tx1"/>
                </a:solidFill>
              </a:rPr>
              <a:t>Comparison between Lo-fi and Hi-fi</a:t>
            </a:r>
          </a:p>
        </p:txBody>
      </p:sp>
      <p:graphicFrame>
        <p:nvGraphicFramePr>
          <p:cNvPr id="8" name="Content Placeholder 7">
            <a:extLst>
              <a:ext uri="{FF2B5EF4-FFF2-40B4-BE49-F238E27FC236}">
                <a16:creationId xmlns:a16="http://schemas.microsoft.com/office/drawing/2014/main" id="{3F1C4DCC-C8E9-4F44-8AB8-9DA1E0D20BA8}"/>
              </a:ext>
            </a:extLst>
          </p:cNvPr>
          <p:cNvGraphicFramePr>
            <a:graphicFrameLocks noGrp="1"/>
          </p:cNvGraphicFramePr>
          <p:nvPr>
            <p:ph idx="1"/>
          </p:nvPr>
        </p:nvGraphicFramePr>
        <p:xfrm>
          <a:off x="131763" y="863600"/>
          <a:ext cx="11928476" cy="1044000"/>
        </p:xfrm>
        <a:graphic>
          <a:graphicData uri="http://schemas.openxmlformats.org/drawingml/2006/table">
            <a:tbl>
              <a:tblPr firstRow="1" bandRow="1">
                <a:tableStyleId>{72833802-FEF1-4C79-8D5D-14CF1EAF98D9}</a:tableStyleId>
              </a:tblPr>
              <a:tblGrid>
                <a:gridCol w="5964238">
                  <a:extLst>
                    <a:ext uri="{9D8B030D-6E8A-4147-A177-3AD203B41FA5}">
                      <a16:colId xmlns:a16="http://schemas.microsoft.com/office/drawing/2014/main" val="2153104843"/>
                    </a:ext>
                  </a:extLst>
                </a:gridCol>
                <a:gridCol w="5964238">
                  <a:extLst>
                    <a:ext uri="{9D8B030D-6E8A-4147-A177-3AD203B41FA5}">
                      <a16:colId xmlns:a16="http://schemas.microsoft.com/office/drawing/2014/main" val="1533527860"/>
                    </a:ext>
                  </a:extLst>
                </a:gridCol>
              </a:tblGrid>
              <a:tr h="522000">
                <a:tc>
                  <a:txBody>
                    <a:bodyPr/>
                    <a:lstStyle/>
                    <a:p>
                      <a:r>
                        <a:rPr lang="en-US" sz="2200" dirty="0">
                          <a:solidFill>
                            <a:schemeClr val="bg1"/>
                          </a:solidFill>
                        </a:rPr>
                        <a:t>Lo-fi Prototypes</a:t>
                      </a:r>
                    </a:p>
                  </a:txBody>
                  <a:tcPr anchor="ctr">
                    <a:solidFill>
                      <a:schemeClr val="tx2">
                        <a:lumMod val="50000"/>
                      </a:schemeClr>
                    </a:solidFill>
                  </a:tcPr>
                </a:tc>
                <a:tc>
                  <a:txBody>
                    <a:bodyPr/>
                    <a:lstStyle/>
                    <a:p>
                      <a:r>
                        <a:rPr lang="en-US" sz="2200" dirty="0">
                          <a:solidFill>
                            <a:schemeClr val="bg1"/>
                          </a:solidFill>
                        </a:rPr>
                        <a:t>Hi-fi Prototypes</a:t>
                      </a:r>
                    </a:p>
                  </a:txBody>
                  <a:tcPr anchor="ctr">
                    <a:solidFill>
                      <a:schemeClr val="tx2">
                        <a:lumMod val="50000"/>
                      </a:schemeClr>
                    </a:solidFill>
                  </a:tcPr>
                </a:tc>
                <a:extLst>
                  <a:ext uri="{0D108BD9-81ED-4DB2-BD59-A6C34878D82A}">
                    <a16:rowId xmlns:a16="http://schemas.microsoft.com/office/drawing/2014/main" val="49427949"/>
                  </a:ext>
                </a:extLst>
              </a:tr>
              <a:tr h="522000">
                <a:tc>
                  <a:txBody>
                    <a:bodyPr/>
                    <a:lstStyle/>
                    <a:p>
                      <a:r>
                        <a:rPr lang="en-US" sz="2200" dirty="0">
                          <a:solidFill>
                            <a:schemeClr val="tx1"/>
                          </a:solidFill>
                        </a:rPr>
                        <a:t>Testing initial ideas</a:t>
                      </a:r>
                    </a:p>
                  </a:txBody>
                  <a:tcPr anchor="ctr"/>
                </a:tc>
                <a:tc>
                  <a:txBody>
                    <a:bodyPr/>
                    <a:lstStyle/>
                    <a:p>
                      <a:r>
                        <a:rPr lang="en-US" sz="2200" dirty="0">
                          <a:solidFill>
                            <a:schemeClr val="tx1"/>
                          </a:solidFill>
                        </a:rPr>
                        <a:t>Testing and validating individual design decisions</a:t>
                      </a:r>
                    </a:p>
                  </a:txBody>
                  <a:tcPr anchor="ctr"/>
                </a:tc>
                <a:extLst>
                  <a:ext uri="{0D108BD9-81ED-4DB2-BD59-A6C34878D82A}">
                    <a16:rowId xmlns:a16="http://schemas.microsoft.com/office/drawing/2014/main" val="788143097"/>
                  </a:ext>
                </a:extLst>
              </a:tr>
            </a:tbl>
          </a:graphicData>
        </a:graphic>
      </p:graphicFrame>
      <p:graphicFrame>
        <p:nvGraphicFramePr>
          <p:cNvPr id="9" name="Table 8">
            <a:extLst>
              <a:ext uri="{FF2B5EF4-FFF2-40B4-BE49-F238E27FC236}">
                <a16:creationId xmlns:a16="http://schemas.microsoft.com/office/drawing/2014/main" id="{AE4D8CA6-E317-934F-88BB-0F9AB7D50E5F}"/>
              </a:ext>
            </a:extLst>
          </p:cNvPr>
          <p:cNvGraphicFramePr>
            <a:graphicFrameLocks noGrp="1"/>
          </p:cNvGraphicFramePr>
          <p:nvPr/>
        </p:nvGraphicFramePr>
        <p:xfrm>
          <a:off x="131762" y="1907600"/>
          <a:ext cx="11928476" cy="762000"/>
        </p:xfrm>
        <a:graphic>
          <a:graphicData uri="http://schemas.openxmlformats.org/drawingml/2006/table">
            <a:tbl>
              <a:tblPr firstRow="1" bandRow="1">
                <a:tableStyleId>{72833802-FEF1-4C79-8D5D-14CF1EAF98D9}</a:tableStyleId>
              </a:tblPr>
              <a:tblGrid>
                <a:gridCol w="5964238">
                  <a:extLst>
                    <a:ext uri="{9D8B030D-6E8A-4147-A177-3AD203B41FA5}">
                      <a16:colId xmlns:a16="http://schemas.microsoft.com/office/drawing/2014/main" val="45164385"/>
                    </a:ext>
                  </a:extLst>
                </a:gridCol>
                <a:gridCol w="5964238">
                  <a:extLst>
                    <a:ext uri="{9D8B030D-6E8A-4147-A177-3AD203B41FA5}">
                      <a16:colId xmlns:a16="http://schemas.microsoft.com/office/drawing/2014/main" val="3229654952"/>
                    </a:ext>
                  </a:extLst>
                </a:gridCol>
              </a:tblGrid>
              <a:tr h="522000">
                <a:tc>
                  <a:txBody>
                    <a:bodyPr/>
                    <a:lstStyle/>
                    <a:p>
                      <a:r>
                        <a:rPr lang="en-US" sz="2200" b="0" dirty="0">
                          <a:solidFill>
                            <a:schemeClr val="tx1"/>
                          </a:solidFill>
                        </a:rPr>
                        <a:t>Quickly outlining the flow</a:t>
                      </a:r>
                    </a:p>
                  </a:txBody>
                  <a:tcPr anchor="ctr">
                    <a:noFill/>
                  </a:tcPr>
                </a:tc>
                <a:tc>
                  <a:txBody>
                    <a:bodyPr/>
                    <a:lstStyle/>
                    <a:p>
                      <a:r>
                        <a:rPr lang="en-US" sz="2200" b="0" dirty="0">
                          <a:solidFill>
                            <a:schemeClr val="tx1"/>
                          </a:solidFill>
                        </a:rPr>
                        <a:t>Getting insights into, what the end product will look like </a:t>
                      </a:r>
                    </a:p>
                  </a:txBody>
                  <a:tcPr anchor="ctr">
                    <a:noFill/>
                  </a:tcPr>
                </a:tc>
                <a:extLst>
                  <a:ext uri="{0D108BD9-81ED-4DB2-BD59-A6C34878D82A}">
                    <a16:rowId xmlns:a16="http://schemas.microsoft.com/office/drawing/2014/main" val="593589221"/>
                  </a:ext>
                </a:extLst>
              </a:tr>
            </a:tbl>
          </a:graphicData>
        </a:graphic>
      </p:graphicFrame>
      <p:graphicFrame>
        <p:nvGraphicFramePr>
          <p:cNvPr id="10" name="Table 9">
            <a:extLst>
              <a:ext uri="{FF2B5EF4-FFF2-40B4-BE49-F238E27FC236}">
                <a16:creationId xmlns:a16="http://schemas.microsoft.com/office/drawing/2014/main" id="{EABFECAD-3A73-1941-8342-98CEB67FEF90}"/>
              </a:ext>
            </a:extLst>
          </p:cNvPr>
          <p:cNvGraphicFramePr>
            <a:graphicFrameLocks noGrp="1"/>
          </p:cNvGraphicFramePr>
          <p:nvPr/>
        </p:nvGraphicFramePr>
        <p:xfrm>
          <a:off x="131762" y="2669600"/>
          <a:ext cx="11928476" cy="762000"/>
        </p:xfrm>
        <a:graphic>
          <a:graphicData uri="http://schemas.openxmlformats.org/drawingml/2006/table">
            <a:tbl>
              <a:tblPr firstRow="1" bandRow="1">
                <a:tableStyleId>{72833802-FEF1-4C79-8D5D-14CF1EAF98D9}</a:tableStyleId>
              </a:tblPr>
              <a:tblGrid>
                <a:gridCol w="5964238">
                  <a:extLst>
                    <a:ext uri="{9D8B030D-6E8A-4147-A177-3AD203B41FA5}">
                      <a16:colId xmlns:a16="http://schemas.microsoft.com/office/drawing/2014/main" val="750895752"/>
                    </a:ext>
                  </a:extLst>
                </a:gridCol>
                <a:gridCol w="5964238">
                  <a:extLst>
                    <a:ext uri="{9D8B030D-6E8A-4147-A177-3AD203B41FA5}">
                      <a16:colId xmlns:a16="http://schemas.microsoft.com/office/drawing/2014/main" val="2596942675"/>
                    </a:ext>
                  </a:extLst>
                </a:gridCol>
              </a:tblGrid>
              <a:tr h="522000">
                <a:tc>
                  <a:txBody>
                    <a:bodyPr/>
                    <a:lstStyle/>
                    <a:p>
                      <a:r>
                        <a:rPr lang="en-US" sz="2200" b="0" dirty="0">
                          <a:solidFill>
                            <a:schemeClr val="tx1"/>
                          </a:solidFill>
                        </a:rPr>
                        <a:t>Checking usefulness &amp; usability of proposed functionality</a:t>
                      </a:r>
                    </a:p>
                  </a:txBody>
                  <a:tcPr anchor="ctr">
                    <a:noFill/>
                  </a:tcPr>
                </a:tc>
                <a:tc>
                  <a:txBody>
                    <a:bodyPr/>
                    <a:lstStyle/>
                    <a:p>
                      <a:r>
                        <a:rPr lang="en-US" sz="2200" b="0" dirty="0">
                          <a:solidFill>
                            <a:schemeClr val="tx1"/>
                          </a:solidFill>
                        </a:rPr>
                        <a:t>Usability testing with real users</a:t>
                      </a:r>
                    </a:p>
                  </a:txBody>
                  <a:tcPr anchor="ctr">
                    <a:noFill/>
                  </a:tcPr>
                </a:tc>
                <a:extLst>
                  <a:ext uri="{0D108BD9-81ED-4DB2-BD59-A6C34878D82A}">
                    <a16:rowId xmlns:a16="http://schemas.microsoft.com/office/drawing/2014/main" val="794066055"/>
                  </a:ext>
                </a:extLst>
              </a:tr>
            </a:tbl>
          </a:graphicData>
        </a:graphic>
      </p:graphicFrame>
      <p:graphicFrame>
        <p:nvGraphicFramePr>
          <p:cNvPr id="11" name="Table 10">
            <a:extLst>
              <a:ext uri="{FF2B5EF4-FFF2-40B4-BE49-F238E27FC236}">
                <a16:creationId xmlns:a16="http://schemas.microsoft.com/office/drawing/2014/main" id="{9E162CBF-CA22-A14A-AE17-39645A16C5A9}"/>
              </a:ext>
            </a:extLst>
          </p:cNvPr>
          <p:cNvGraphicFramePr>
            <a:graphicFrameLocks noGrp="1"/>
          </p:cNvGraphicFramePr>
          <p:nvPr/>
        </p:nvGraphicFramePr>
        <p:xfrm>
          <a:off x="131762" y="3431600"/>
          <a:ext cx="11928476" cy="762000"/>
        </p:xfrm>
        <a:graphic>
          <a:graphicData uri="http://schemas.openxmlformats.org/drawingml/2006/table">
            <a:tbl>
              <a:tblPr firstRow="1" bandRow="1">
                <a:tableStyleId>{72833802-FEF1-4C79-8D5D-14CF1EAF98D9}</a:tableStyleId>
              </a:tblPr>
              <a:tblGrid>
                <a:gridCol w="5964238">
                  <a:extLst>
                    <a:ext uri="{9D8B030D-6E8A-4147-A177-3AD203B41FA5}">
                      <a16:colId xmlns:a16="http://schemas.microsoft.com/office/drawing/2014/main" val="70686537"/>
                    </a:ext>
                  </a:extLst>
                </a:gridCol>
                <a:gridCol w="5964238">
                  <a:extLst>
                    <a:ext uri="{9D8B030D-6E8A-4147-A177-3AD203B41FA5}">
                      <a16:colId xmlns:a16="http://schemas.microsoft.com/office/drawing/2014/main" val="807543103"/>
                    </a:ext>
                  </a:extLst>
                </a:gridCol>
              </a:tblGrid>
              <a:tr h="522000">
                <a:tc>
                  <a:txBody>
                    <a:bodyPr/>
                    <a:lstStyle/>
                    <a:p>
                      <a:r>
                        <a:rPr lang="en-US" sz="2200" b="0" dirty="0">
                          <a:solidFill>
                            <a:schemeClr val="tx1"/>
                          </a:solidFill>
                        </a:rPr>
                        <a:t>Rapidly sizing the project scale</a:t>
                      </a:r>
                    </a:p>
                  </a:txBody>
                  <a:tcPr anchor="ctr">
                    <a:noFill/>
                  </a:tcPr>
                </a:tc>
                <a:tc>
                  <a:txBody>
                    <a:bodyPr/>
                    <a:lstStyle/>
                    <a:p>
                      <a:r>
                        <a:rPr lang="en-US" sz="2200" b="0" dirty="0">
                          <a:solidFill>
                            <a:schemeClr val="tx1"/>
                          </a:solidFill>
                        </a:rPr>
                        <a:t>Pitching ideas into a non-technical audience or stakeholders</a:t>
                      </a:r>
                    </a:p>
                  </a:txBody>
                  <a:tcPr anchor="ctr">
                    <a:noFill/>
                  </a:tcPr>
                </a:tc>
                <a:extLst>
                  <a:ext uri="{0D108BD9-81ED-4DB2-BD59-A6C34878D82A}">
                    <a16:rowId xmlns:a16="http://schemas.microsoft.com/office/drawing/2014/main" val="1060391454"/>
                  </a:ext>
                </a:extLst>
              </a:tr>
            </a:tbl>
          </a:graphicData>
        </a:graphic>
      </p:graphicFrame>
      <p:graphicFrame>
        <p:nvGraphicFramePr>
          <p:cNvPr id="12" name="Table 11">
            <a:extLst>
              <a:ext uri="{FF2B5EF4-FFF2-40B4-BE49-F238E27FC236}">
                <a16:creationId xmlns:a16="http://schemas.microsoft.com/office/drawing/2014/main" id="{E58C3333-47CE-9845-8D10-A5226C2FC534}"/>
              </a:ext>
            </a:extLst>
          </p:cNvPr>
          <p:cNvGraphicFramePr>
            <a:graphicFrameLocks noGrp="1"/>
          </p:cNvGraphicFramePr>
          <p:nvPr/>
        </p:nvGraphicFramePr>
        <p:xfrm>
          <a:off x="131762" y="4193600"/>
          <a:ext cx="11928476" cy="522000"/>
        </p:xfrm>
        <a:graphic>
          <a:graphicData uri="http://schemas.openxmlformats.org/drawingml/2006/table">
            <a:tbl>
              <a:tblPr firstRow="1" bandRow="1">
                <a:tableStyleId>{72833802-FEF1-4C79-8D5D-14CF1EAF98D9}</a:tableStyleId>
              </a:tblPr>
              <a:tblGrid>
                <a:gridCol w="5964238">
                  <a:extLst>
                    <a:ext uri="{9D8B030D-6E8A-4147-A177-3AD203B41FA5}">
                      <a16:colId xmlns:a16="http://schemas.microsoft.com/office/drawing/2014/main" val="87515872"/>
                    </a:ext>
                  </a:extLst>
                </a:gridCol>
                <a:gridCol w="5964238">
                  <a:extLst>
                    <a:ext uri="{9D8B030D-6E8A-4147-A177-3AD203B41FA5}">
                      <a16:colId xmlns:a16="http://schemas.microsoft.com/office/drawing/2014/main" val="923402151"/>
                    </a:ext>
                  </a:extLst>
                </a:gridCol>
              </a:tblGrid>
              <a:tr h="522000">
                <a:tc>
                  <a:txBody>
                    <a:bodyPr/>
                    <a:lstStyle/>
                    <a:p>
                      <a:r>
                        <a:rPr lang="en-US" sz="2200" b="1" dirty="0">
                          <a:solidFill>
                            <a:schemeClr val="tx1"/>
                          </a:solidFill>
                        </a:rPr>
                        <a:t>Types</a:t>
                      </a:r>
                      <a:r>
                        <a:rPr lang="en-US" sz="2200" b="0" dirty="0">
                          <a:solidFill>
                            <a:schemeClr val="tx1"/>
                          </a:solidFill>
                        </a:rPr>
                        <a:t>: Paper Prototypes, Clickable Wireframes</a:t>
                      </a:r>
                    </a:p>
                  </a:txBody>
                  <a:tcPr anchor="ctr">
                    <a:noFill/>
                  </a:tcPr>
                </a:tc>
                <a:tc>
                  <a:txBody>
                    <a:bodyPr/>
                    <a:lstStyle/>
                    <a:p>
                      <a:r>
                        <a:rPr lang="en-US" sz="2200" b="1" dirty="0">
                          <a:solidFill>
                            <a:schemeClr val="tx1"/>
                          </a:solidFill>
                        </a:rPr>
                        <a:t>Types</a:t>
                      </a:r>
                      <a:r>
                        <a:rPr lang="en-US" sz="2200" b="0" dirty="0">
                          <a:solidFill>
                            <a:schemeClr val="tx1"/>
                          </a:solidFill>
                        </a:rPr>
                        <a:t>: Mock-up Prototypes, Coded Prototypes</a:t>
                      </a:r>
                    </a:p>
                  </a:txBody>
                  <a:tcPr anchor="ctr">
                    <a:noFill/>
                  </a:tcPr>
                </a:tc>
                <a:extLst>
                  <a:ext uri="{0D108BD9-81ED-4DB2-BD59-A6C34878D82A}">
                    <a16:rowId xmlns:a16="http://schemas.microsoft.com/office/drawing/2014/main" val="375188391"/>
                  </a:ext>
                </a:extLst>
              </a:tr>
            </a:tbl>
          </a:graphicData>
        </a:graphic>
      </p:graphicFrame>
    </p:spTree>
    <p:extLst>
      <p:ext uri="{BB962C8B-B14F-4D97-AF65-F5344CB8AC3E}">
        <p14:creationId xmlns:p14="http://schemas.microsoft.com/office/powerpoint/2010/main" val="9444598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0D8C9-26F6-37DC-1726-F89E9D6C9D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30C330-3F10-5A7C-57D1-1EDEBDD6643D}"/>
              </a:ext>
            </a:extLst>
          </p:cNvPr>
          <p:cNvSpPr>
            <a:spLocks noGrp="1"/>
          </p:cNvSpPr>
          <p:nvPr>
            <p:ph type="title"/>
          </p:nvPr>
        </p:nvSpPr>
        <p:spPr/>
        <p:txBody>
          <a:bodyPr/>
          <a:lstStyle/>
          <a:p>
            <a:r>
              <a:rPr lang="en-US" dirty="0"/>
              <a:t>Information Architecture</a:t>
            </a:r>
          </a:p>
        </p:txBody>
      </p:sp>
      <p:sp>
        <p:nvSpPr>
          <p:cNvPr id="3" name="Text Placeholder 2">
            <a:extLst>
              <a:ext uri="{FF2B5EF4-FFF2-40B4-BE49-F238E27FC236}">
                <a16:creationId xmlns:a16="http://schemas.microsoft.com/office/drawing/2014/main" id="{405EB91F-B3B1-2243-1AA9-C98761080E58}"/>
              </a:ext>
            </a:extLst>
          </p:cNvPr>
          <p:cNvSpPr>
            <a:spLocks noGrp="1"/>
          </p:cNvSpPr>
          <p:nvPr>
            <p:ph type="body" idx="1"/>
          </p:nvPr>
        </p:nvSpPr>
        <p:spPr>
          <a:xfrm>
            <a:off x="831850" y="4589463"/>
            <a:ext cx="10515600" cy="1500187"/>
          </a:xfrm>
        </p:spPr>
        <p:txBody>
          <a:bodyPr/>
          <a:lstStyle/>
          <a:p>
            <a:r>
              <a:rPr lang="en-IN" dirty="0"/>
              <a:t>Section – 1</a:t>
            </a:r>
          </a:p>
        </p:txBody>
      </p:sp>
    </p:spTree>
    <p:extLst>
      <p:ext uri="{BB962C8B-B14F-4D97-AF65-F5344CB8AC3E}">
        <p14:creationId xmlns:p14="http://schemas.microsoft.com/office/powerpoint/2010/main" val="1825072017"/>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CA38C-17D9-6D4E-7876-617989C8D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01B590-A75B-D11C-3638-28023CE37FA8}"/>
              </a:ext>
            </a:extLst>
          </p:cNvPr>
          <p:cNvSpPr>
            <a:spLocks noGrp="1"/>
          </p:cNvSpPr>
          <p:nvPr>
            <p:ph type="title"/>
          </p:nvPr>
        </p:nvSpPr>
        <p:spPr/>
        <p:txBody>
          <a:bodyPr/>
          <a:lstStyle/>
          <a:p>
            <a:r>
              <a:rPr lang="en-US" dirty="0"/>
              <a:t>Grid and Layout Systems</a:t>
            </a:r>
          </a:p>
        </p:txBody>
      </p:sp>
      <p:sp>
        <p:nvSpPr>
          <p:cNvPr id="3" name="Text Placeholder 2">
            <a:extLst>
              <a:ext uri="{FF2B5EF4-FFF2-40B4-BE49-F238E27FC236}">
                <a16:creationId xmlns:a16="http://schemas.microsoft.com/office/drawing/2014/main" id="{694C015D-0EAB-F851-8713-D4EA11263B01}"/>
              </a:ext>
            </a:extLst>
          </p:cNvPr>
          <p:cNvSpPr>
            <a:spLocks noGrp="1"/>
          </p:cNvSpPr>
          <p:nvPr>
            <p:ph type="body" idx="1"/>
          </p:nvPr>
        </p:nvSpPr>
        <p:spPr>
          <a:xfrm>
            <a:off x="831850" y="4589463"/>
            <a:ext cx="10515600" cy="1500187"/>
          </a:xfrm>
        </p:spPr>
        <p:txBody>
          <a:bodyPr/>
          <a:lstStyle/>
          <a:p>
            <a:r>
              <a:rPr lang="en-IN" dirty="0"/>
              <a:t>Section – 4</a:t>
            </a:r>
          </a:p>
        </p:txBody>
      </p:sp>
    </p:spTree>
    <p:extLst>
      <p:ext uri="{BB962C8B-B14F-4D97-AF65-F5344CB8AC3E}">
        <p14:creationId xmlns:p14="http://schemas.microsoft.com/office/powerpoint/2010/main" val="331710464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C728D-BFBD-6B0F-A0AF-1085A3FFF100}"/>
              </a:ext>
            </a:extLst>
          </p:cNvPr>
          <p:cNvSpPr>
            <a:spLocks noGrp="1"/>
          </p:cNvSpPr>
          <p:nvPr>
            <p:ph type="title"/>
          </p:nvPr>
        </p:nvSpPr>
        <p:spPr/>
        <p:txBody>
          <a:bodyPr/>
          <a:lstStyle/>
          <a:p>
            <a:r>
              <a:rPr lang="en-US" dirty="0"/>
              <a:t>Grids</a:t>
            </a:r>
            <a:endParaRPr lang="en-IN" dirty="0"/>
          </a:p>
        </p:txBody>
      </p:sp>
      <p:sp>
        <p:nvSpPr>
          <p:cNvPr id="3" name="Content Placeholder 2">
            <a:extLst>
              <a:ext uri="{FF2B5EF4-FFF2-40B4-BE49-F238E27FC236}">
                <a16:creationId xmlns:a16="http://schemas.microsoft.com/office/drawing/2014/main" id="{23B07874-DDD3-28CD-B308-F3991A5BBB30}"/>
              </a:ext>
            </a:extLst>
          </p:cNvPr>
          <p:cNvSpPr>
            <a:spLocks noGrp="1"/>
          </p:cNvSpPr>
          <p:nvPr>
            <p:ph idx="1"/>
          </p:nvPr>
        </p:nvSpPr>
        <p:spPr/>
        <p:txBody>
          <a:bodyPr/>
          <a:lstStyle/>
          <a:p>
            <a:r>
              <a:rPr lang="en-US" b="1" dirty="0"/>
              <a:t>Grid</a:t>
            </a:r>
            <a:r>
              <a:rPr lang="en-US" dirty="0"/>
              <a:t> is a visual made up of </a:t>
            </a:r>
            <a:r>
              <a:rPr lang="en-US" b="1" dirty="0"/>
              <a:t>columns</a:t>
            </a:r>
            <a:r>
              <a:rPr lang="en-US" dirty="0"/>
              <a:t>, </a:t>
            </a:r>
            <a:r>
              <a:rPr lang="en-US" b="1" dirty="0"/>
              <a:t>gutters</a:t>
            </a:r>
            <a:r>
              <a:rPr lang="en-US" dirty="0"/>
              <a:t>, and </a:t>
            </a:r>
            <a:r>
              <a:rPr lang="en-US" b="1" dirty="0"/>
              <a:t>margins</a:t>
            </a:r>
            <a:r>
              <a:rPr lang="en-US" dirty="0"/>
              <a:t> that provide a structure for the layout of elements on a page.</a:t>
            </a:r>
          </a:p>
          <a:p>
            <a:r>
              <a:rPr lang="en-US" dirty="0"/>
              <a:t>There are </a:t>
            </a:r>
            <a:r>
              <a:rPr lang="en-US" b="1" dirty="0"/>
              <a:t>three common grid types </a:t>
            </a:r>
            <a:r>
              <a:rPr lang="en-US" dirty="0"/>
              <a:t>used in websites and interfaces: </a:t>
            </a:r>
          </a:p>
          <a:p>
            <a:pPr lvl="1"/>
            <a:r>
              <a:rPr lang="en-US" dirty="0"/>
              <a:t>column grid</a:t>
            </a:r>
          </a:p>
          <a:p>
            <a:pPr lvl="1"/>
            <a:r>
              <a:rPr lang="en-US" dirty="0"/>
              <a:t>modular grid</a:t>
            </a:r>
          </a:p>
          <a:p>
            <a:pPr lvl="1"/>
            <a:r>
              <a:rPr lang="en-US" dirty="0"/>
              <a:t>hierarchical grid</a:t>
            </a:r>
          </a:p>
          <a:p>
            <a:endParaRPr lang="en-IN" dirty="0"/>
          </a:p>
        </p:txBody>
      </p:sp>
      <p:pic>
        <p:nvPicPr>
          <p:cNvPr id="5" name="Picture 4">
            <a:extLst>
              <a:ext uri="{FF2B5EF4-FFF2-40B4-BE49-F238E27FC236}">
                <a16:creationId xmlns:a16="http://schemas.microsoft.com/office/drawing/2014/main" id="{82D94F07-0B26-11E9-0C3C-A6E25034F3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695" y="2518785"/>
            <a:ext cx="7747819" cy="3935224"/>
          </a:xfrm>
          <a:prstGeom prst="rect">
            <a:avLst/>
          </a:prstGeom>
        </p:spPr>
      </p:pic>
    </p:spTree>
    <p:extLst>
      <p:ext uri="{BB962C8B-B14F-4D97-AF65-F5344CB8AC3E}">
        <p14:creationId xmlns:p14="http://schemas.microsoft.com/office/powerpoint/2010/main" val="19919451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23A3-391E-D250-B015-B22122DAB342}"/>
              </a:ext>
            </a:extLst>
          </p:cNvPr>
          <p:cNvSpPr>
            <a:spLocks noGrp="1"/>
          </p:cNvSpPr>
          <p:nvPr>
            <p:ph type="title"/>
          </p:nvPr>
        </p:nvSpPr>
        <p:spPr/>
        <p:txBody>
          <a:bodyPr/>
          <a:lstStyle/>
          <a:p>
            <a:r>
              <a:rPr lang="en-US" dirty="0"/>
              <a:t>Grid Elements</a:t>
            </a:r>
            <a:endParaRPr lang="en-IN" dirty="0"/>
          </a:p>
        </p:txBody>
      </p:sp>
      <p:sp>
        <p:nvSpPr>
          <p:cNvPr id="3" name="Content Placeholder 2">
            <a:extLst>
              <a:ext uri="{FF2B5EF4-FFF2-40B4-BE49-F238E27FC236}">
                <a16:creationId xmlns:a16="http://schemas.microsoft.com/office/drawing/2014/main" id="{58DB864F-2C7C-A311-58BE-DF9B3031EB9F}"/>
              </a:ext>
            </a:extLst>
          </p:cNvPr>
          <p:cNvSpPr>
            <a:spLocks noGrp="1"/>
          </p:cNvSpPr>
          <p:nvPr>
            <p:ph idx="1"/>
          </p:nvPr>
        </p:nvSpPr>
        <p:spPr/>
        <p:txBody>
          <a:bodyPr/>
          <a:lstStyle/>
          <a:p>
            <a:r>
              <a:rPr lang="en-US" dirty="0"/>
              <a:t>The grid is made up of three elements: </a:t>
            </a:r>
            <a:r>
              <a:rPr lang="en-US" b="1" dirty="0"/>
              <a:t>columns</a:t>
            </a:r>
            <a:r>
              <a:rPr lang="en-US" dirty="0"/>
              <a:t>, </a:t>
            </a:r>
            <a:r>
              <a:rPr lang="en-US" b="1" dirty="0"/>
              <a:t>gutters</a:t>
            </a:r>
            <a:r>
              <a:rPr lang="en-US" dirty="0"/>
              <a:t>, and </a:t>
            </a:r>
            <a:r>
              <a:rPr lang="en-US" b="1" dirty="0"/>
              <a:t>margins</a:t>
            </a:r>
            <a:r>
              <a:rPr lang="en-US" dirty="0"/>
              <a:t>.</a:t>
            </a:r>
          </a:p>
          <a:p>
            <a:r>
              <a:rPr lang="en-US" b="1" dirty="0"/>
              <a:t>Columns</a:t>
            </a:r>
            <a:r>
              <a:rPr lang="en-US" dirty="0"/>
              <a:t> take up most of the space in a grid. </a:t>
            </a:r>
          </a:p>
          <a:p>
            <a:pPr lvl="1"/>
            <a:r>
              <a:rPr lang="en-US" b="1" dirty="0"/>
              <a:t>Elements </a:t>
            </a:r>
            <a:r>
              <a:rPr lang="en-US" dirty="0"/>
              <a:t>and </a:t>
            </a:r>
            <a:r>
              <a:rPr lang="en-US" b="1" dirty="0"/>
              <a:t>content </a:t>
            </a:r>
            <a:r>
              <a:rPr lang="en-US" dirty="0"/>
              <a:t>are placed in columns. </a:t>
            </a:r>
          </a:p>
          <a:p>
            <a:pPr lvl="1"/>
            <a:r>
              <a:rPr lang="en-US" dirty="0"/>
              <a:t>To adapt to any </a:t>
            </a:r>
            <a:r>
              <a:rPr lang="en-US" b="1" dirty="0"/>
              <a:t>screen size</a:t>
            </a:r>
            <a:r>
              <a:rPr lang="en-US" dirty="0"/>
              <a:t>, </a:t>
            </a:r>
            <a:r>
              <a:rPr lang="en-US" b="1" dirty="0"/>
              <a:t>column widths </a:t>
            </a:r>
            <a:r>
              <a:rPr lang="en-US" dirty="0"/>
              <a:t>are generally </a:t>
            </a:r>
            <a:r>
              <a:rPr lang="en-US" b="1" dirty="0"/>
              <a:t>defined with percentages </a:t>
            </a:r>
            <a:r>
              <a:rPr lang="en-US" dirty="0"/>
              <a:t>rather than fixed values and the number of columns will vary. </a:t>
            </a:r>
          </a:p>
          <a:p>
            <a:pPr lvl="1"/>
            <a:r>
              <a:rPr lang="en-US" dirty="0"/>
              <a:t>E.g., a grid on a </a:t>
            </a:r>
            <a:r>
              <a:rPr lang="en-US" b="1" dirty="0"/>
              <a:t>mobile device </a:t>
            </a:r>
            <a:r>
              <a:rPr lang="en-US" dirty="0"/>
              <a:t>might </a:t>
            </a:r>
            <a:r>
              <a:rPr lang="en-US" b="1" dirty="0"/>
              <a:t>have 4 columns </a:t>
            </a:r>
            <a:r>
              <a:rPr lang="en-US" dirty="0"/>
              <a:t>and a grid on a </a:t>
            </a:r>
            <a:r>
              <a:rPr lang="en-US" b="1" dirty="0"/>
              <a:t>desktop </a:t>
            </a:r>
            <a:r>
              <a:rPr lang="en-US" dirty="0"/>
              <a:t>might </a:t>
            </a:r>
            <a:r>
              <a:rPr lang="en-US" b="1" dirty="0"/>
              <a:t>have 12 columns</a:t>
            </a:r>
            <a:r>
              <a:rPr lang="en-US" dirty="0"/>
              <a:t>.</a:t>
            </a:r>
          </a:p>
          <a:p>
            <a:r>
              <a:rPr lang="en-US" b="1" dirty="0"/>
              <a:t>Gutters </a:t>
            </a:r>
            <a:r>
              <a:rPr lang="en-US" dirty="0"/>
              <a:t>is the </a:t>
            </a:r>
            <a:r>
              <a:rPr lang="en-US" b="1" dirty="0"/>
              <a:t>space between columns </a:t>
            </a:r>
            <a:r>
              <a:rPr lang="en-US" dirty="0"/>
              <a:t>that separates elements and content from different columns. </a:t>
            </a:r>
          </a:p>
          <a:p>
            <a:pPr lvl="1"/>
            <a:r>
              <a:rPr lang="en-US" dirty="0"/>
              <a:t>Gutter </a:t>
            </a:r>
            <a:r>
              <a:rPr lang="en-US" b="1" dirty="0"/>
              <a:t>widths are fixed values </a:t>
            </a:r>
            <a:r>
              <a:rPr lang="en-US" dirty="0"/>
              <a:t>but can change based on different breakpoints. </a:t>
            </a:r>
          </a:p>
          <a:p>
            <a:pPr lvl="1"/>
            <a:r>
              <a:rPr lang="en-US" dirty="0"/>
              <a:t>E.g., </a:t>
            </a:r>
            <a:r>
              <a:rPr lang="en-US" b="1" dirty="0"/>
              <a:t>wider gutters </a:t>
            </a:r>
            <a:r>
              <a:rPr lang="en-US" dirty="0"/>
              <a:t>are appropriate </a:t>
            </a:r>
            <a:r>
              <a:rPr lang="en-US" b="1" dirty="0"/>
              <a:t>for larger screens</a:t>
            </a:r>
            <a:r>
              <a:rPr lang="en-US" dirty="0"/>
              <a:t>, whereas </a:t>
            </a:r>
            <a:r>
              <a:rPr lang="en-US" b="1" dirty="0"/>
              <a:t>smaller gutters </a:t>
            </a:r>
            <a:r>
              <a:rPr lang="en-US" dirty="0"/>
              <a:t>are appropriate for </a:t>
            </a:r>
            <a:r>
              <a:rPr lang="en-US" b="1" dirty="0"/>
              <a:t>smaller screens </a:t>
            </a:r>
            <a:r>
              <a:rPr lang="en-US" dirty="0"/>
              <a:t>like mobile.</a:t>
            </a:r>
          </a:p>
          <a:p>
            <a:r>
              <a:rPr lang="en-US" b="1" dirty="0"/>
              <a:t>Margins</a:t>
            </a:r>
            <a:r>
              <a:rPr lang="en-US" dirty="0"/>
              <a:t> refers to the </a:t>
            </a:r>
            <a:r>
              <a:rPr lang="en-US" b="1" dirty="0"/>
              <a:t>left </a:t>
            </a:r>
            <a:r>
              <a:rPr lang="en-US" dirty="0"/>
              <a:t>and </a:t>
            </a:r>
            <a:r>
              <a:rPr lang="en-US" b="1" dirty="0"/>
              <a:t>right outermost areas </a:t>
            </a:r>
            <a:r>
              <a:rPr lang="en-US" dirty="0"/>
              <a:t>on the screen. </a:t>
            </a:r>
          </a:p>
          <a:p>
            <a:pPr lvl="1"/>
            <a:r>
              <a:rPr lang="en-US" dirty="0"/>
              <a:t>Content does not live in the margins of a grid. </a:t>
            </a:r>
          </a:p>
          <a:p>
            <a:pPr lvl="1"/>
            <a:r>
              <a:rPr lang="en-US" dirty="0"/>
              <a:t>This </a:t>
            </a:r>
            <a:r>
              <a:rPr lang="en-US" b="1" dirty="0"/>
              <a:t>space </a:t>
            </a:r>
            <a:r>
              <a:rPr lang="en-US" dirty="0"/>
              <a:t>can be </a:t>
            </a:r>
            <a:r>
              <a:rPr lang="en-US" b="1" dirty="0"/>
              <a:t>fixed or expressed as a percentage </a:t>
            </a:r>
            <a:r>
              <a:rPr lang="en-US" dirty="0"/>
              <a:t>of the screen width and can change at different breakpoints.</a:t>
            </a:r>
            <a:endParaRPr lang="en-IN" dirty="0"/>
          </a:p>
        </p:txBody>
      </p:sp>
    </p:spTree>
    <p:extLst>
      <p:ext uri="{BB962C8B-B14F-4D97-AF65-F5344CB8AC3E}">
        <p14:creationId xmlns:p14="http://schemas.microsoft.com/office/powerpoint/2010/main" val="10809650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91D50-C8D9-F8A2-16A9-2C5D141EC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BFCFCB-3EE9-047D-F26F-E3F6DBDF8DCD}"/>
              </a:ext>
            </a:extLst>
          </p:cNvPr>
          <p:cNvSpPr>
            <a:spLocks noGrp="1"/>
          </p:cNvSpPr>
          <p:nvPr>
            <p:ph type="title"/>
          </p:nvPr>
        </p:nvSpPr>
        <p:spPr/>
        <p:txBody>
          <a:bodyPr/>
          <a:lstStyle/>
          <a:p>
            <a:r>
              <a:rPr lang="en-US" dirty="0"/>
              <a:t>Grid Elements (contd.)</a:t>
            </a:r>
            <a:endParaRPr lang="en-IN" dirty="0"/>
          </a:p>
        </p:txBody>
      </p:sp>
      <p:pic>
        <p:nvPicPr>
          <p:cNvPr id="5" name="Content Placeholder 4">
            <a:extLst>
              <a:ext uri="{FF2B5EF4-FFF2-40B4-BE49-F238E27FC236}">
                <a16:creationId xmlns:a16="http://schemas.microsoft.com/office/drawing/2014/main" id="{DAA896ED-F123-ACD9-DDCD-D739C64E8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662" y="851800"/>
            <a:ext cx="10508679" cy="5337502"/>
          </a:xfrm>
        </p:spPr>
      </p:pic>
    </p:spTree>
    <p:extLst>
      <p:ext uri="{BB962C8B-B14F-4D97-AF65-F5344CB8AC3E}">
        <p14:creationId xmlns:p14="http://schemas.microsoft.com/office/powerpoint/2010/main" val="97115747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A85D4-C848-F7F8-EE85-2B11B0F4653A}"/>
              </a:ext>
            </a:extLst>
          </p:cNvPr>
          <p:cNvSpPr>
            <a:spLocks noGrp="1"/>
          </p:cNvSpPr>
          <p:nvPr>
            <p:ph type="title"/>
          </p:nvPr>
        </p:nvSpPr>
        <p:spPr/>
        <p:txBody>
          <a:bodyPr/>
          <a:lstStyle/>
          <a:p>
            <a:r>
              <a:rPr lang="en-US" dirty="0"/>
              <a:t>Grid System Example</a:t>
            </a:r>
            <a:endParaRPr lang="en-IN" dirty="0"/>
          </a:p>
        </p:txBody>
      </p:sp>
      <p:pic>
        <p:nvPicPr>
          <p:cNvPr id="5" name="Content Placeholder 4">
            <a:extLst>
              <a:ext uri="{FF2B5EF4-FFF2-40B4-BE49-F238E27FC236}">
                <a16:creationId xmlns:a16="http://schemas.microsoft.com/office/drawing/2014/main" id="{79B41D11-86EE-D9CC-6645-94D2B99DC9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600" y="834103"/>
            <a:ext cx="9669716" cy="5591175"/>
          </a:xfrm>
        </p:spPr>
      </p:pic>
      <p:sp>
        <p:nvSpPr>
          <p:cNvPr id="6" name="TextBox 5">
            <a:extLst>
              <a:ext uri="{FF2B5EF4-FFF2-40B4-BE49-F238E27FC236}">
                <a16:creationId xmlns:a16="http://schemas.microsoft.com/office/drawing/2014/main" id="{A1C4BFC3-9C11-1662-2DE6-DF69871D5CF6}"/>
              </a:ext>
            </a:extLst>
          </p:cNvPr>
          <p:cNvSpPr txBox="1"/>
          <p:nvPr/>
        </p:nvSpPr>
        <p:spPr>
          <a:xfrm>
            <a:off x="9809242" y="834103"/>
            <a:ext cx="2262158" cy="461665"/>
          </a:xfrm>
          <a:prstGeom prst="rect">
            <a:avLst/>
          </a:prstGeom>
          <a:noFill/>
        </p:spPr>
        <p:txBody>
          <a:bodyPr wrap="none" rtlCol="0">
            <a:spAutoFit/>
          </a:bodyPr>
          <a:lstStyle/>
          <a:p>
            <a:r>
              <a:rPr lang="en-US" sz="2400" b="1" dirty="0"/>
              <a:t>Hierarchical Grid</a:t>
            </a:r>
            <a:endParaRPr lang="en-IN" sz="2400" b="1" dirty="0"/>
          </a:p>
        </p:txBody>
      </p:sp>
    </p:spTree>
    <p:extLst>
      <p:ext uri="{BB962C8B-B14F-4D97-AF65-F5344CB8AC3E}">
        <p14:creationId xmlns:p14="http://schemas.microsoft.com/office/powerpoint/2010/main" val="1002408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4A558-D6B6-DA32-70F2-BDD20115B0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2C6584-6418-767A-BF58-9D0470E19438}"/>
              </a:ext>
            </a:extLst>
          </p:cNvPr>
          <p:cNvSpPr>
            <a:spLocks noGrp="1"/>
          </p:cNvSpPr>
          <p:nvPr>
            <p:ph type="title"/>
          </p:nvPr>
        </p:nvSpPr>
        <p:spPr/>
        <p:txBody>
          <a:bodyPr/>
          <a:lstStyle/>
          <a:p>
            <a:r>
              <a:rPr lang="en-US" dirty="0"/>
              <a:t>Grid System Example (contd.)</a:t>
            </a:r>
            <a:endParaRPr lang="en-IN" dirty="0"/>
          </a:p>
        </p:txBody>
      </p:sp>
      <p:pic>
        <p:nvPicPr>
          <p:cNvPr id="5" name="Content Placeholder 4">
            <a:extLst>
              <a:ext uri="{FF2B5EF4-FFF2-40B4-BE49-F238E27FC236}">
                <a16:creationId xmlns:a16="http://schemas.microsoft.com/office/drawing/2014/main" id="{38C152A4-FC65-8BDF-DF06-64950F31F5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0600" y="834103"/>
            <a:ext cx="9669716" cy="5591175"/>
          </a:xfrm>
        </p:spPr>
      </p:pic>
      <p:sp>
        <p:nvSpPr>
          <p:cNvPr id="6" name="TextBox 5">
            <a:extLst>
              <a:ext uri="{FF2B5EF4-FFF2-40B4-BE49-F238E27FC236}">
                <a16:creationId xmlns:a16="http://schemas.microsoft.com/office/drawing/2014/main" id="{F521C487-9996-E39D-1EA1-F736D8F54B74}"/>
              </a:ext>
            </a:extLst>
          </p:cNvPr>
          <p:cNvSpPr txBox="1"/>
          <p:nvPr/>
        </p:nvSpPr>
        <p:spPr>
          <a:xfrm>
            <a:off x="9809242" y="834103"/>
            <a:ext cx="1702710" cy="461665"/>
          </a:xfrm>
          <a:prstGeom prst="rect">
            <a:avLst/>
          </a:prstGeom>
          <a:noFill/>
        </p:spPr>
        <p:txBody>
          <a:bodyPr wrap="none" rtlCol="0">
            <a:spAutoFit/>
          </a:bodyPr>
          <a:lstStyle/>
          <a:p>
            <a:r>
              <a:rPr lang="en-US" sz="2400" b="1" dirty="0"/>
              <a:t>Column Grid</a:t>
            </a:r>
            <a:endParaRPr lang="en-IN" sz="2400" b="1" dirty="0"/>
          </a:p>
        </p:txBody>
      </p:sp>
    </p:spTree>
    <p:extLst>
      <p:ext uri="{BB962C8B-B14F-4D97-AF65-F5344CB8AC3E}">
        <p14:creationId xmlns:p14="http://schemas.microsoft.com/office/powerpoint/2010/main" val="19390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14B04-469A-0C6C-4805-237E22E76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D912CC-D85C-CEFA-6EB9-F851FBB7AF09}"/>
              </a:ext>
            </a:extLst>
          </p:cNvPr>
          <p:cNvSpPr>
            <a:spLocks noGrp="1"/>
          </p:cNvSpPr>
          <p:nvPr>
            <p:ph type="title"/>
          </p:nvPr>
        </p:nvSpPr>
        <p:spPr/>
        <p:txBody>
          <a:bodyPr/>
          <a:lstStyle/>
          <a:p>
            <a:r>
              <a:rPr lang="en-US" dirty="0"/>
              <a:t>Grid System Example (contd.)</a:t>
            </a:r>
            <a:endParaRPr lang="en-IN" dirty="0"/>
          </a:p>
        </p:txBody>
      </p:sp>
      <p:pic>
        <p:nvPicPr>
          <p:cNvPr id="5" name="Content Placeholder 4">
            <a:extLst>
              <a:ext uri="{FF2B5EF4-FFF2-40B4-BE49-F238E27FC236}">
                <a16:creationId xmlns:a16="http://schemas.microsoft.com/office/drawing/2014/main" id="{882056A4-3992-35AF-B094-FF072930686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20600" y="834103"/>
            <a:ext cx="9669716" cy="5591175"/>
          </a:xfrm>
        </p:spPr>
      </p:pic>
      <p:sp>
        <p:nvSpPr>
          <p:cNvPr id="6" name="TextBox 5">
            <a:extLst>
              <a:ext uri="{FF2B5EF4-FFF2-40B4-BE49-F238E27FC236}">
                <a16:creationId xmlns:a16="http://schemas.microsoft.com/office/drawing/2014/main" id="{EB109AAF-B06A-DC4D-9E21-72FBCD895763}"/>
              </a:ext>
            </a:extLst>
          </p:cNvPr>
          <p:cNvSpPr txBox="1"/>
          <p:nvPr/>
        </p:nvSpPr>
        <p:spPr>
          <a:xfrm>
            <a:off x="9809242" y="834103"/>
            <a:ext cx="1781257" cy="461665"/>
          </a:xfrm>
          <a:prstGeom prst="rect">
            <a:avLst/>
          </a:prstGeom>
          <a:noFill/>
        </p:spPr>
        <p:txBody>
          <a:bodyPr wrap="none" rtlCol="0">
            <a:spAutoFit/>
          </a:bodyPr>
          <a:lstStyle/>
          <a:p>
            <a:r>
              <a:rPr lang="en-US" sz="2400" b="1" dirty="0"/>
              <a:t>Modular Grid</a:t>
            </a:r>
            <a:endParaRPr lang="en-IN" sz="2400" b="1" dirty="0"/>
          </a:p>
        </p:txBody>
      </p:sp>
    </p:spTree>
    <p:extLst>
      <p:ext uri="{BB962C8B-B14F-4D97-AF65-F5344CB8AC3E}">
        <p14:creationId xmlns:p14="http://schemas.microsoft.com/office/powerpoint/2010/main" val="385399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F5EF-F3F1-B18E-50BC-12F561590216}"/>
              </a:ext>
            </a:extLst>
          </p:cNvPr>
          <p:cNvSpPr>
            <a:spLocks noGrp="1"/>
          </p:cNvSpPr>
          <p:nvPr>
            <p:ph type="title"/>
          </p:nvPr>
        </p:nvSpPr>
        <p:spPr/>
        <p:txBody>
          <a:bodyPr/>
          <a:lstStyle/>
          <a:p>
            <a:r>
              <a:rPr lang="en-US" dirty="0"/>
              <a:t>Grid Benefits</a:t>
            </a:r>
            <a:endParaRPr lang="en-IN" dirty="0"/>
          </a:p>
        </p:txBody>
      </p:sp>
      <p:sp>
        <p:nvSpPr>
          <p:cNvPr id="3" name="Content Placeholder 2">
            <a:extLst>
              <a:ext uri="{FF2B5EF4-FFF2-40B4-BE49-F238E27FC236}">
                <a16:creationId xmlns:a16="http://schemas.microsoft.com/office/drawing/2014/main" id="{A15124F0-AD3D-0E8D-049D-2DD72A46CD78}"/>
              </a:ext>
            </a:extLst>
          </p:cNvPr>
          <p:cNvSpPr>
            <a:spLocks noGrp="1"/>
          </p:cNvSpPr>
          <p:nvPr>
            <p:ph idx="1"/>
          </p:nvPr>
        </p:nvSpPr>
        <p:spPr/>
        <p:txBody>
          <a:bodyPr/>
          <a:lstStyle/>
          <a:p>
            <a:r>
              <a:rPr lang="en-US" b="1" dirty="0"/>
              <a:t>Designers </a:t>
            </a:r>
            <a:r>
              <a:rPr lang="en-US" dirty="0"/>
              <a:t>can quickly </a:t>
            </a:r>
            <a:r>
              <a:rPr lang="en-US" b="1" dirty="0"/>
              <a:t>put together </a:t>
            </a:r>
            <a:r>
              <a:rPr lang="en-US" dirty="0"/>
              <a:t>well-aligned </a:t>
            </a:r>
            <a:r>
              <a:rPr lang="en-US" b="1" dirty="0"/>
              <a:t>interfaces</a:t>
            </a:r>
            <a:r>
              <a:rPr lang="en-US" dirty="0"/>
              <a:t>.</a:t>
            </a:r>
          </a:p>
          <a:p>
            <a:r>
              <a:rPr lang="en-US" b="1" dirty="0"/>
              <a:t>Users </a:t>
            </a:r>
            <a:r>
              <a:rPr lang="en-US" dirty="0"/>
              <a:t>can </a:t>
            </a:r>
            <a:r>
              <a:rPr lang="en-US" b="1" dirty="0"/>
              <a:t>easily scan </a:t>
            </a:r>
            <a:r>
              <a:rPr lang="en-US" dirty="0"/>
              <a:t>predictable grid-based </a:t>
            </a:r>
            <a:r>
              <a:rPr lang="en-US" b="1" dirty="0"/>
              <a:t>interfaces</a:t>
            </a:r>
            <a:r>
              <a:rPr lang="en-US" dirty="0"/>
              <a:t>.</a:t>
            </a:r>
          </a:p>
          <a:p>
            <a:r>
              <a:rPr lang="en-US" dirty="0"/>
              <a:t>A good grid is </a:t>
            </a:r>
            <a:r>
              <a:rPr lang="en-US" b="1" dirty="0"/>
              <a:t>easy to adapt </a:t>
            </a:r>
            <a:r>
              <a:rPr lang="en-US" dirty="0"/>
              <a:t>to various screen sizes and orientations. </a:t>
            </a:r>
          </a:p>
          <a:p>
            <a:pPr lvl="1"/>
            <a:r>
              <a:rPr lang="en-US" b="1" dirty="0"/>
              <a:t>Grid </a:t>
            </a:r>
            <a:r>
              <a:rPr lang="en-US" dirty="0"/>
              <a:t>layouts are an </a:t>
            </a:r>
            <a:r>
              <a:rPr lang="en-US" b="1" dirty="0"/>
              <a:t>essential component </a:t>
            </a:r>
            <a:r>
              <a:rPr lang="en-US" dirty="0"/>
              <a:t>of </a:t>
            </a:r>
            <a:r>
              <a:rPr lang="en-US" b="1" dirty="0"/>
              <a:t>responsive web design</a:t>
            </a:r>
            <a:r>
              <a:rPr lang="en-US" dirty="0"/>
              <a:t>. </a:t>
            </a:r>
          </a:p>
          <a:p>
            <a:pPr lvl="1"/>
            <a:r>
              <a:rPr lang="en-US" b="1" dirty="0"/>
              <a:t>Responsive design </a:t>
            </a:r>
            <a:r>
              <a:rPr lang="en-US" dirty="0"/>
              <a:t>uses </a:t>
            </a:r>
            <a:r>
              <a:rPr lang="en-US" b="1" dirty="0"/>
              <a:t>breakpoints</a:t>
            </a:r>
            <a:r>
              <a:rPr lang="en-US" dirty="0"/>
              <a:t> to determine the </a:t>
            </a:r>
            <a:r>
              <a:rPr lang="en-US" b="1" dirty="0"/>
              <a:t>screen size threshold </a:t>
            </a:r>
            <a:r>
              <a:rPr lang="en-US" dirty="0"/>
              <a:t>at which the layout should change. </a:t>
            </a:r>
          </a:p>
          <a:p>
            <a:pPr lvl="1"/>
            <a:r>
              <a:rPr lang="en-US" dirty="0"/>
              <a:t>E.g., a </a:t>
            </a:r>
            <a:r>
              <a:rPr lang="en-US" b="1" dirty="0"/>
              <a:t>desktop screen </a:t>
            </a:r>
            <a:r>
              <a:rPr lang="en-US" dirty="0"/>
              <a:t>may have </a:t>
            </a:r>
            <a:r>
              <a:rPr lang="en-US" b="1" dirty="0"/>
              <a:t>12 grid columns</a:t>
            </a:r>
            <a:r>
              <a:rPr lang="en-US" dirty="0"/>
              <a:t>, which may be </a:t>
            </a:r>
            <a:r>
              <a:rPr lang="en-US" b="1" dirty="0"/>
              <a:t>stacked </a:t>
            </a:r>
            <a:r>
              <a:rPr lang="en-US" dirty="0"/>
              <a:t>on </a:t>
            </a:r>
            <a:r>
              <a:rPr lang="en-US" b="1" dirty="0"/>
              <a:t>mobile</a:t>
            </a:r>
            <a:r>
              <a:rPr lang="en-US" dirty="0"/>
              <a:t> so that the resulting layout has </a:t>
            </a:r>
            <a:r>
              <a:rPr lang="en-US" b="1" dirty="0"/>
              <a:t>only 4 columns</a:t>
            </a:r>
            <a:r>
              <a:rPr lang="en-US" dirty="0"/>
              <a:t>.</a:t>
            </a:r>
            <a:endParaRPr lang="en-IN" dirty="0"/>
          </a:p>
        </p:txBody>
      </p:sp>
    </p:spTree>
    <p:extLst>
      <p:ext uri="{BB962C8B-B14F-4D97-AF65-F5344CB8AC3E}">
        <p14:creationId xmlns:p14="http://schemas.microsoft.com/office/powerpoint/2010/main" val="9965981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47368-CF26-76F4-5AFC-0DA83CEAD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6FAD9-C8A7-3EAD-F1A1-EE2F0B234B77}"/>
              </a:ext>
            </a:extLst>
          </p:cNvPr>
          <p:cNvSpPr>
            <a:spLocks noGrp="1"/>
          </p:cNvSpPr>
          <p:nvPr>
            <p:ph type="title"/>
          </p:nvPr>
        </p:nvSpPr>
        <p:spPr/>
        <p:txBody>
          <a:bodyPr/>
          <a:lstStyle/>
          <a:p>
            <a:r>
              <a:rPr lang="en-US" dirty="0"/>
              <a:t>Interaction Design</a:t>
            </a:r>
          </a:p>
        </p:txBody>
      </p:sp>
      <p:sp>
        <p:nvSpPr>
          <p:cNvPr id="3" name="Text Placeholder 2">
            <a:extLst>
              <a:ext uri="{FF2B5EF4-FFF2-40B4-BE49-F238E27FC236}">
                <a16:creationId xmlns:a16="http://schemas.microsoft.com/office/drawing/2014/main" id="{50FDFA52-6D22-3FE8-81CC-6AC5E43715F9}"/>
              </a:ext>
            </a:extLst>
          </p:cNvPr>
          <p:cNvSpPr>
            <a:spLocks noGrp="1"/>
          </p:cNvSpPr>
          <p:nvPr>
            <p:ph type="body" idx="1"/>
          </p:nvPr>
        </p:nvSpPr>
        <p:spPr>
          <a:xfrm>
            <a:off x="831850" y="4589463"/>
            <a:ext cx="10515600" cy="1500187"/>
          </a:xfrm>
        </p:spPr>
        <p:txBody>
          <a:bodyPr/>
          <a:lstStyle/>
          <a:p>
            <a:r>
              <a:rPr lang="en-IN" dirty="0"/>
              <a:t>Section – 5</a:t>
            </a:r>
          </a:p>
        </p:txBody>
      </p:sp>
    </p:spTree>
    <p:extLst>
      <p:ext uri="{BB962C8B-B14F-4D97-AF65-F5344CB8AC3E}">
        <p14:creationId xmlns:p14="http://schemas.microsoft.com/office/powerpoint/2010/main" val="327157356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E4F8-BD0E-A714-21AB-4274C309FDB6}"/>
              </a:ext>
            </a:extLst>
          </p:cNvPr>
          <p:cNvSpPr>
            <a:spLocks noGrp="1"/>
          </p:cNvSpPr>
          <p:nvPr>
            <p:ph type="title"/>
          </p:nvPr>
        </p:nvSpPr>
        <p:spPr/>
        <p:txBody>
          <a:bodyPr/>
          <a:lstStyle/>
          <a:p>
            <a:r>
              <a:rPr lang="en-IN" dirty="0"/>
              <a:t>Interaction Design</a:t>
            </a:r>
          </a:p>
        </p:txBody>
      </p:sp>
      <p:sp>
        <p:nvSpPr>
          <p:cNvPr id="3" name="Content Placeholder 2">
            <a:extLst>
              <a:ext uri="{FF2B5EF4-FFF2-40B4-BE49-F238E27FC236}">
                <a16:creationId xmlns:a16="http://schemas.microsoft.com/office/drawing/2014/main" id="{CCA63C5D-4B55-4A70-32D1-6B4DAC9EE671}"/>
              </a:ext>
            </a:extLst>
          </p:cNvPr>
          <p:cNvSpPr>
            <a:spLocks noGrp="1"/>
          </p:cNvSpPr>
          <p:nvPr>
            <p:ph idx="1"/>
          </p:nvPr>
        </p:nvSpPr>
        <p:spPr/>
        <p:txBody>
          <a:bodyPr/>
          <a:lstStyle/>
          <a:p>
            <a:r>
              <a:rPr lang="en-US" b="1" dirty="0"/>
              <a:t>Interaction design (</a:t>
            </a:r>
            <a:r>
              <a:rPr lang="en-US" b="1" dirty="0" err="1"/>
              <a:t>IxD</a:t>
            </a:r>
            <a:r>
              <a:rPr lang="en-US" b="1" dirty="0"/>
              <a:t>) </a:t>
            </a:r>
            <a:r>
              <a:rPr lang="en-US" dirty="0"/>
              <a:t>is a process of making human-to-computer interfaces (</a:t>
            </a:r>
            <a:r>
              <a:rPr lang="en-US" b="1" dirty="0"/>
              <a:t>HCI</a:t>
            </a:r>
            <a:r>
              <a:rPr lang="en-US" dirty="0"/>
              <a:t>) </a:t>
            </a:r>
            <a:r>
              <a:rPr lang="en-US" b="1" dirty="0"/>
              <a:t>feel human-like</a:t>
            </a:r>
            <a:r>
              <a:rPr lang="en-US" dirty="0"/>
              <a:t>. </a:t>
            </a:r>
          </a:p>
          <a:p>
            <a:r>
              <a:rPr lang="en-US" dirty="0"/>
              <a:t>Interactive digital products create this </a:t>
            </a:r>
            <a:r>
              <a:rPr lang="en-US" b="1" dirty="0"/>
              <a:t>“human” connection </a:t>
            </a:r>
            <a:r>
              <a:rPr lang="en-US" dirty="0"/>
              <a:t>by giving </a:t>
            </a:r>
            <a:r>
              <a:rPr lang="en-US" b="1" dirty="0"/>
              <a:t>feedback </a:t>
            </a:r>
            <a:r>
              <a:rPr lang="en-US" dirty="0"/>
              <a:t>to the end-users. </a:t>
            </a:r>
          </a:p>
          <a:p>
            <a:r>
              <a:rPr lang="en-US" dirty="0"/>
              <a:t>The feedback can be through a </a:t>
            </a:r>
            <a:r>
              <a:rPr lang="en-US" b="1" dirty="0"/>
              <a:t>scroll-provoked animation</a:t>
            </a:r>
            <a:r>
              <a:rPr lang="en-US" dirty="0"/>
              <a:t>, </a:t>
            </a:r>
            <a:r>
              <a:rPr lang="en-US" b="1" dirty="0"/>
              <a:t>clicked state of a button </a:t>
            </a:r>
            <a:r>
              <a:rPr lang="en-US" dirty="0"/>
              <a:t>or </a:t>
            </a:r>
            <a:r>
              <a:rPr lang="en-US" b="1" dirty="0"/>
              <a:t>transition </a:t>
            </a:r>
            <a:r>
              <a:rPr lang="en-US" dirty="0"/>
              <a:t>to another page.</a:t>
            </a:r>
          </a:p>
          <a:p>
            <a:r>
              <a:rPr lang="en-US" dirty="0"/>
              <a:t>Interaction design uses appropriate interactive elements, such as </a:t>
            </a:r>
            <a:r>
              <a:rPr lang="en-US" b="1" dirty="0"/>
              <a:t>transitions</a:t>
            </a:r>
            <a:r>
              <a:rPr lang="en-US" dirty="0"/>
              <a:t>, </a:t>
            </a:r>
            <a:r>
              <a:rPr lang="en-US" b="1" dirty="0"/>
              <a:t>micro interactions</a:t>
            </a:r>
            <a:r>
              <a:rPr lang="en-US" dirty="0"/>
              <a:t>, </a:t>
            </a:r>
            <a:r>
              <a:rPr lang="en-US" b="1" dirty="0"/>
              <a:t>animation</a:t>
            </a:r>
            <a:r>
              <a:rPr lang="en-US" dirty="0"/>
              <a:t>.</a:t>
            </a:r>
          </a:p>
          <a:p>
            <a:r>
              <a:rPr lang="en-US" dirty="0"/>
              <a:t>Interaction design is helpful in:</a:t>
            </a:r>
          </a:p>
          <a:p>
            <a:pPr lvl="1"/>
            <a:r>
              <a:rPr lang="en-US" dirty="0"/>
              <a:t>Greater product satisfaction</a:t>
            </a:r>
          </a:p>
          <a:p>
            <a:pPr lvl="1"/>
            <a:r>
              <a:rPr lang="en-US" dirty="0"/>
              <a:t>Deeper usability understanding</a:t>
            </a:r>
          </a:p>
          <a:p>
            <a:pPr lvl="1"/>
            <a:r>
              <a:rPr lang="en-US" dirty="0"/>
              <a:t>Faster learnability</a:t>
            </a:r>
          </a:p>
          <a:p>
            <a:pPr lvl="1"/>
            <a:r>
              <a:rPr lang="en-US" dirty="0"/>
              <a:t>A deeper personal connection</a:t>
            </a:r>
          </a:p>
          <a:p>
            <a:pPr lvl="1"/>
            <a:r>
              <a:rPr lang="en-US" dirty="0"/>
              <a:t>Increased likelihood of repeated use</a:t>
            </a:r>
            <a:endParaRPr lang="en-IN" dirty="0"/>
          </a:p>
        </p:txBody>
      </p:sp>
    </p:spTree>
    <p:extLst>
      <p:ext uri="{BB962C8B-B14F-4D97-AF65-F5344CB8AC3E}">
        <p14:creationId xmlns:p14="http://schemas.microsoft.com/office/powerpoint/2010/main" val="28639015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79AE-86D7-40A5-96A3-A66C58465BD2}"/>
              </a:ext>
            </a:extLst>
          </p:cNvPr>
          <p:cNvSpPr>
            <a:spLocks noGrp="1"/>
          </p:cNvSpPr>
          <p:nvPr>
            <p:ph type="title"/>
          </p:nvPr>
        </p:nvSpPr>
        <p:spPr/>
        <p:txBody>
          <a:bodyPr/>
          <a:lstStyle/>
          <a:p>
            <a:r>
              <a:rPr lang="en-US" dirty="0"/>
              <a:t>Information Architecture (IA)</a:t>
            </a:r>
            <a:endParaRPr lang="en-IN" dirty="0"/>
          </a:p>
        </p:txBody>
      </p:sp>
      <p:sp>
        <p:nvSpPr>
          <p:cNvPr id="3" name="Content Placeholder 2">
            <a:extLst>
              <a:ext uri="{FF2B5EF4-FFF2-40B4-BE49-F238E27FC236}">
                <a16:creationId xmlns:a16="http://schemas.microsoft.com/office/drawing/2014/main" id="{53FFACA3-696E-D438-EAE9-698BAB6F3350}"/>
              </a:ext>
            </a:extLst>
          </p:cNvPr>
          <p:cNvSpPr>
            <a:spLocks noGrp="1"/>
          </p:cNvSpPr>
          <p:nvPr>
            <p:ph idx="1"/>
          </p:nvPr>
        </p:nvSpPr>
        <p:spPr>
          <a:xfrm>
            <a:off x="6096001" y="863445"/>
            <a:ext cx="5964820" cy="5590564"/>
          </a:xfrm>
        </p:spPr>
        <p:txBody>
          <a:bodyPr/>
          <a:lstStyle/>
          <a:p>
            <a:r>
              <a:rPr lang="en-US" b="1" dirty="0">
                <a:solidFill>
                  <a:schemeClr val="accent6"/>
                </a:solidFill>
              </a:rPr>
              <a:t>Information architecture (IA)</a:t>
            </a:r>
            <a:r>
              <a:rPr lang="en-US" dirty="0"/>
              <a:t> is the discipline of making </a:t>
            </a:r>
            <a:r>
              <a:rPr lang="en-US" b="1" dirty="0"/>
              <a:t>information findable </a:t>
            </a:r>
            <a:r>
              <a:rPr lang="en-US" dirty="0"/>
              <a:t>and </a:t>
            </a:r>
            <a:r>
              <a:rPr lang="en-US" b="1" dirty="0"/>
              <a:t>understandable</a:t>
            </a:r>
            <a:r>
              <a:rPr lang="en-US" dirty="0"/>
              <a:t>. </a:t>
            </a:r>
          </a:p>
          <a:p>
            <a:r>
              <a:rPr lang="en-US" dirty="0"/>
              <a:t>It includes </a:t>
            </a:r>
            <a:r>
              <a:rPr lang="en-US" b="1" dirty="0"/>
              <a:t>searching</a:t>
            </a:r>
            <a:r>
              <a:rPr lang="en-US" dirty="0"/>
              <a:t>, </a:t>
            </a:r>
            <a:r>
              <a:rPr lang="en-US" b="1" dirty="0"/>
              <a:t>browsing</a:t>
            </a:r>
            <a:r>
              <a:rPr lang="en-US" dirty="0"/>
              <a:t>, </a:t>
            </a:r>
            <a:r>
              <a:rPr lang="en-US" b="1" dirty="0"/>
              <a:t>categorizing </a:t>
            </a:r>
            <a:r>
              <a:rPr lang="en-US" dirty="0"/>
              <a:t>and </a:t>
            </a:r>
            <a:r>
              <a:rPr lang="en-US" b="1" dirty="0"/>
              <a:t>presenting </a:t>
            </a:r>
            <a:r>
              <a:rPr lang="en-US" dirty="0"/>
              <a:t>relevant </a:t>
            </a:r>
            <a:r>
              <a:rPr lang="en-US" b="1" dirty="0"/>
              <a:t>information</a:t>
            </a:r>
            <a:r>
              <a:rPr lang="en-US" dirty="0"/>
              <a:t>.</a:t>
            </a:r>
          </a:p>
          <a:p>
            <a:r>
              <a:rPr lang="en-US" dirty="0"/>
              <a:t>It helps people </a:t>
            </a:r>
            <a:r>
              <a:rPr lang="en-US" b="1" dirty="0"/>
              <a:t>understand</a:t>
            </a:r>
            <a:r>
              <a:rPr lang="en-US" dirty="0"/>
              <a:t> their </a:t>
            </a:r>
            <a:r>
              <a:rPr lang="en-US" b="1" dirty="0"/>
              <a:t>surroundings</a:t>
            </a:r>
            <a:r>
              <a:rPr lang="en-US" dirty="0"/>
              <a:t> and </a:t>
            </a:r>
            <a:r>
              <a:rPr lang="en-US" b="1" dirty="0"/>
              <a:t>find</a:t>
            </a:r>
            <a:r>
              <a:rPr lang="en-US" dirty="0"/>
              <a:t> </a:t>
            </a:r>
            <a:r>
              <a:rPr lang="en-US" b="1" dirty="0"/>
              <a:t>what</a:t>
            </a:r>
            <a:r>
              <a:rPr lang="en-US" dirty="0"/>
              <a:t> they’re </a:t>
            </a:r>
            <a:r>
              <a:rPr lang="en-US" b="1" dirty="0"/>
              <a:t>looking</a:t>
            </a:r>
            <a:r>
              <a:rPr lang="en-US" dirty="0"/>
              <a:t> </a:t>
            </a:r>
            <a:r>
              <a:rPr lang="en-US" b="1" dirty="0"/>
              <a:t>for</a:t>
            </a:r>
            <a:r>
              <a:rPr lang="en-US" dirty="0"/>
              <a:t> </a:t>
            </a:r>
            <a:r>
              <a:rPr lang="en-US" b="1" dirty="0"/>
              <a:t>online</a:t>
            </a:r>
            <a:r>
              <a:rPr lang="en-US" dirty="0"/>
              <a:t> and in the real world.</a:t>
            </a:r>
          </a:p>
          <a:p>
            <a:r>
              <a:rPr lang="en-US" dirty="0"/>
              <a:t>IA is used in physical spaces like </a:t>
            </a:r>
            <a:r>
              <a:rPr lang="en-US" b="1" dirty="0"/>
              <a:t>museums </a:t>
            </a:r>
            <a:r>
              <a:rPr lang="en-US" dirty="0"/>
              <a:t>or </a:t>
            </a:r>
            <a:r>
              <a:rPr lang="en-US" b="1" dirty="0"/>
              <a:t>department stores</a:t>
            </a:r>
            <a:r>
              <a:rPr lang="en-US" dirty="0"/>
              <a:t>, as well as in </a:t>
            </a:r>
            <a:r>
              <a:rPr lang="en-US" b="1" dirty="0"/>
              <a:t>websites </a:t>
            </a:r>
            <a:r>
              <a:rPr lang="en-US" dirty="0"/>
              <a:t>and </a:t>
            </a:r>
            <a:r>
              <a:rPr lang="en-US" b="1" dirty="0"/>
              <a:t>applications</a:t>
            </a:r>
            <a:r>
              <a:rPr lang="en-US" dirty="0"/>
              <a:t>. </a:t>
            </a:r>
          </a:p>
          <a:p>
            <a:r>
              <a:rPr lang="en-US" dirty="0"/>
              <a:t>E.g., your favorite packet of chips will always be in the snack aisle of your supermarket. </a:t>
            </a:r>
            <a:endParaRPr lang="en-IN" dirty="0"/>
          </a:p>
        </p:txBody>
      </p:sp>
      <p:pic>
        <p:nvPicPr>
          <p:cNvPr id="5" name="Picture 4">
            <a:extLst>
              <a:ext uri="{FF2B5EF4-FFF2-40B4-BE49-F238E27FC236}">
                <a16:creationId xmlns:a16="http://schemas.microsoft.com/office/drawing/2014/main" id="{947102F6-DE7D-202E-5C81-7E43613931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81" y="1111426"/>
            <a:ext cx="5923719" cy="4635148"/>
          </a:xfrm>
          <a:prstGeom prst="rect">
            <a:avLst/>
          </a:prstGeom>
        </p:spPr>
      </p:pic>
    </p:spTree>
    <p:extLst>
      <p:ext uri="{BB962C8B-B14F-4D97-AF65-F5344CB8AC3E}">
        <p14:creationId xmlns:p14="http://schemas.microsoft.com/office/powerpoint/2010/main" val="3868534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0F096-FEAA-E4F0-3672-569DFD8BD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E42807-88A6-1F5E-6324-079F71D8AC02}"/>
              </a:ext>
            </a:extLst>
          </p:cNvPr>
          <p:cNvSpPr>
            <a:spLocks noGrp="1"/>
          </p:cNvSpPr>
          <p:nvPr>
            <p:ph type="title"/>
          </p:nvPr>
        </p:nvSpPr>
        <p:spPr/>
        <p:txBody>
          <a:bodyPr/>
          <a:lstStyle/>
          <a:p>
            <a:r>
              <a:rPr lang="en-US" dirty="0"/>
              <a:t>Menu and Navigation</a:t>
            </a:r>
          </a:p>
        </p:txBody>
      </p:sp>
      <p:sp>
        <p:nvSpPr>
          <p:cNvPr id="3" name="Text Placeholder 2">
            <a:extLst>
              <a:ext uri="{FF2B5EF4-FFF2-40B4-BE49-F238E27FC236}">
                <a16:creationId xmlns:a16="http://schemas.microsoft.com/office/drawing/2014/main" id="{85E111B4-8AF0-2C9D-EB18-98D517F0EB83}"/>
              </a:ext>
            </a:extLst>
          </p:cNvPr>
          <p:cNvSpPr>
            <a:spLocks noGrp="1"/>
          </p:cNvSpPr>
          <p:nvPr>
            <p:ph type="body" idx="1"/>
          </p:nvPr>
        </p:nvSpPr>
        <p:spPr>
          <a:xfrm>
            <a:off x="831850" y="4589463"/>
            <a:ext cx="10515600" cy="1500187"/>
          </a:xfrm>
        </p:spPr>
        <p:txBody>
          <a:bodyPr/>
          <a:lstStyle/>
          <a:p>
            <a:r>
              <a:rPr lang="en-IN" dirty="0"/>
              <a:t>Section – 6</a:t>
            </a:r>
          </a:p>
        </p:txBody>
      </p:sp>
    </p:spTree>
    <p:extLst>
      <p:ext uri="{BB962C8B-B14F-4D97-AF65-F5344CB8AC3E}">
        <p14:creationId xmlns:p14="http://schemas.microsoft.com/office/powerpoint/2010/main" val="379496454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Structures of Menus</a:t>
            </a:r>
          </a:p>
        </p:txBody>
      </p:sp>
      <p:sp>
        <p:nvSpPr>
          <p:cNvPr id="3" name="Content Placeholder 2"/>
          <p:cNvSpPr>
            <a:spLocks noGrp="1"/>
          </p:cNvSpPr>
          <p:nvPr>
            <p:ph idx="1"/>
          </p:nvPr>
        </p:nvSpPr>
        <p:spPr/>
        <p:txBody>
          <a:bodyPr/>
          <a:lstStyle/>
          <a:p>
            <a:r>
              <a:rPr lang="en-IN" b="1" dirty="0"/>
              <a:t>Single Menus</a:t>
            </a:r>
            <a:r>
              <a:rPr lang="en-IN" dirty="0"/>
              <a:t>: </a:t>
            </a:r>
          </a:p>
          <a:p>
            <a:pPr lvl="1"/>
            <a:r>
              <a:rPr lang="en-US" dirty="0"/>
              <a:t>In this simplest form of menu, a </a:t>
            </a:r>
            <a:r>
              <a:rPr lang="en-US" b="1" dirty="0"/>
              <a:t>single screen </a:t>
            </a:r>
            <a:r>
              <a:rPr lang="en-US" dirty="0"/>
              <a:t>or </a:t>
            </a:r>
            <a:r>
              <a:rPr lang="en-US" b="1" dirty="0"/>
              <a:t>window </a:t>
            </a:r>
            <a:r>
              <a:rPr lang="en-US" dirty="0"/>
              <a:t>is presented to seek the </a:t>
            </a:r>
            <a:r>
              <a:rPr lang="en-US" b="1" dirty="0"/>
              <a:t>user’s input </a:t>
            </a:r>
            <a:r>
              <a:rPr lang="en-US" dirty="0"/>
              <a:t>or </a:t>
            </a:r>
            <a:r>
              <a:rPr lang="en-US" b="1" dirty="0"/>
              <a:t>request an action </a:t>
            </a:r>
            <a:r>
              <a:rPr lang="en-US" dirty="0"/>
              <a:t>to be performed.</a:t>
            </a:r>
          </a:p>
          <a:p>
            <a:r>
              <a:rPr lang="en-US" b="1" dirty="0"/>
              <a:t>Sequential Linear Menus</a:t>
            </a:r>
            <a:r>
              <a:rPr lang="en-US" dirty="0"/>
              <a:t>: </a:t>
            </a:r>
          </a:p>
          <a:p>
            <a:pPr lvl="1"/>
            <a:r>
              <a:rPr lang="en-US" dirty="0"/>
              <a:t>Sequential linear menus are presented on a series of screens possessing only one path.</a:t>
            </a:r>
          </a:p>
          <a:p>
            <a:r>
              <a:rPr lang="en-US" b="1" dirty="0"/>
              <a:t>Simultaneous Menus</a:t>
            </a:r>
            <a:r>
              <a:rPr lang="en-US" dirty="0"/>
              <a:t>: </a:t>
            </a:r>
          </a:p>
          <a:p>
            <a:pPr lvl="1"/>
            <a:r>
              <a:rPr lang="en-US" dirty="0"/>
              <a:t>Here, all menu </a:t>
            </a:r>
            <a:r>
              <a:rPr lang="en-US" b="1" dirty="0"/>
              <a:t>options </a:t>
            </a:r>
            <a:r>
              <a:rPr lang="en-US" dirty="0"/>
              <a:t>are </a:t>
            </a:r>
            <a:r>
              <a:rPr lang="en-US" b="1" dirty="0"/>
              <a:t>available simultaneously</a:t>
            </a:r>
            <a:r>
              <a:rPr lang="en-US" dirty="0"/>
              <a:t>. </a:t>
            </a:r>
          </a:p>
          <a:p>
            <a:pPr lvl="1"/>
            <a:r>
              <a:rPr lang="en-US" dirty="0"/>
              <a:t>The menu may be completed in the order desired by the user, choices being skipped and returned to later.</a:t>
            </a:r>
          </a:p>
          <a:p>
            <a:r>
              <a:rPr lang="en-US" b="1" dirty="0"/>
              <a:t>Hierarchical or Sequential Menus</a:t>
            </a:r>
            <a:r>
              <a:rPr lang="en-US" dirty="0"/>
              <a:t>: </a:t>
            </a:r>
          </a:p>
          <a:p>
            <a:pPr lvl="1"/>
            <a:r>
              <a:rPr lang="en-US" dirty="0"/>
              <a:t>When many relationships exist between menu alternatives, and some menu options are only appropriate depending upon a previous menu selection, a hierarchical structure is the best solution.</a:t>
            </a:r>
          </a:p>
          <a:p>
            <a:endParaRPr lang="en-US" dirty="0"/>
          </a:p>
          <a:p>
            <a:endParaRPr lang="en-IN" dirty="0"/>
          </a:p>
        </p:txBody>
      </p:sp>
      <p:pic>
        <p:nvPicPr>
          <p:cNvPr id="1030" name="Picture 6" descr="Previous Button&quot; Images – Browse 517 Stock Photos, Vectors, and Video |  Adobe Sto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8722" y="5233823"/>
            <a:ext cx="2359025" cy="12201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tton Clipart Video Play - Pause Button, clipart, transparent, png,  images, Download | PNG.ToolXoX.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80" y="5437894"/>
            <a:ext cx="967518" cy="10161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5257771" y="4923729"/>
            <a:ext cx="1536207" cy="1530280"/>
          </a:xfrm>
          <a:prstGeom prst="rect">
            <a:avLst/>
          </a:prstGeom>
        </p:spPr>
      </p:pic>
      <p:pic>
        <p:nvPicPr>
          <p:cNvPr id="9" name="Picture 8"/>
          <p:cNvPicPr>
            <a:picLocks noChangeAspect="1"/>
          </p:cNvPicPr>
          <p:nvPr/>
        </p:nvPicPr>
        <p:blipFill>
          <a:blip r:embed="rId5"/>
          <a:stretch>
            <a:fillRect/>
          </a:stretch>
        </p:blipFill>
        <p:spPr>
          <a:xfrm>
            <a:off x="7694003" y="4923729"/>
            <a:ext cx="2766073" cy="1530280"/>
          </a:xfrm>
          <a:prstGeom prst="rect">
            <a:avLst/>
          </a:prstGeom>
        </p:spPr>
      </p:pic>
    </p:spTree>
    <p:extLst>
      <p:ext uri="{BB962C8B-B14F-4D97-AF65-F5344CB8AC3E}">
        <p14:creationId xmlns:p14="http://schemas.microsoft.com/office/powerpoint/2010/main" val="34274979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a:t>
            </a:r>
            <a:r>
              <a:rPr lang="en-IN" dirty="0"/>
              <a:t>…</a:t>
            </a:r>
          </a:p>
        </p:txBody>
      </p:sp>
      <p:sp>
        <p:nvSpPr>
          <p:cNvPr id="3" name="Content Placeholder 2"/>
          <p:cNvSpPr>
            <a:spLocks noGrp="1"/>
          </p:cNvSpPr>
          <p:nvPr>
            <p:ph idx="1"/>
          </p:nvPr>
        </p:nvSpPr>
        <p:spPr/>
        <p:txBody>
          <a:bodyPr/>
          <a:lstStyle/>
          <a:p>
            <a:r>
              <a:rPr lang="en-US" b="1" dirty="0"/>
              <a:t>Connected Menus</a:t>
            </a:r>
            <a:r>
              <a:rPr lang="en-US" dirty="0"/>
              <a:t>: </a:t>
            </a:r>
          </a:p>
          <a:p>
            <a:pPr lvl="1"/>
            <a:r>
              <a:rPr lang="en-US" dirty="0"/>
              <a:t>Connected menus are </a:t>
            </a:r>
            <a:r>
              <a:rPr lang="en-US" b="1" dirty="0"/>
              <a:t>networks of menus </a:t>
            </a:r>
            <a:r>
              <a:rPr lang="en-US" dirty="0"/>
              <a:t>all </a:t>
            </a:r>
            <a:r>
              <a:rPr lang="en-US" b="1" dirty="0"/>
              <a:t>interconnected </a:t>
            </a:r>
            <a:r>
              <a:rPr lang="en-US" dirty="0"/>
              <a:t>in some manner. </a:t>
            </a:r>
          </a:p>
          <a:p>
            <a:pPr lvl="1"/>
            <a:r>
              <a:rPr lang="en-US" b="1" dirty="0"/>
              <a:t>Movement </a:t>
            </a:r>
            <a:r>
              <a:rPr lang="en-US" dirty="0"/>
              <a:t>through a structure of menus is </a:t>
            </a:r>
            <a:r>
              <a:rPr lang="en-US" b="1" dirty="0"/>
              <a:t>not restricted </a:t>
            </a:r>
            <a:r>
              <a:rPr lang="en-US" dirty="0"/>
              <a:t>to a hierarchical tree, but is permitted between most or all menus in the network.</a:t>
            </a:r>
          </a:p>
          <a:p>
            <a:r>
              <a:rPr lang="en-US" b="1" dirty="0"/>
              <a:t>Event-Trapping Menus</a:t>
            </a:r>
            <a:r>
              <a:rPr lang="en-US" dirty="0"/>
              <a:t>: </a:t>
            </a:r>
          </a:p>
          <a:p>
            <a:pPr lvl="1"/>
            <a:r>
              <a:rPr lang="en-US" dirty="0"/>
              <a:t>Event-trapping menus provide a background of control over the system’s state and parameters while the user is working on a foreground task. </a:t>
            </a:r>
          </a:p>
          <a:p>
            <a:pPr lvl="1"/>
            <a:r>
              <a:rPr lang="en-US" dirty="0"/>
              <a:t>E.g., a </a:t>
            </a:r>
            <a:r>
              <a:rPr lang="en-US" b="1" dirty="0"/>
              <a:t>Paste option in a word </a:t>
            </a:r>
            <a:r>
              <a:rPr lang="en-US" dirty="0"/>
              <a:t>will only function if there is something in a clipboard to paste.</a:t>
            </a:r>
          </a:p>
          <a:p>
            <a:endParaRPr lang="en-US" dirty="0"/>
          </a:p>
          <a:p>
            <a:endParaRPr lang="en-US" dirty="0"/>
          </a:p>
          <a:p>
            <a:endParaRPr lang="en-IN" dirty="0"/>
          </a:p>
        </p:txBody>
      </p:sp>
      <p:pic>
        <p:nvPicPr>
          <p:cNvPr id="10" name="Picture 9"/>
          <p:cNvPicPr>
            <a:picLocks noChangeAspect="1"/>
          </p:cNvPicPr>
          <p:nvPr/>
        </p:nvPicPr>
        <p:blipFill>
          <a:blip r:embed="rId2"/>
          <a:stretch>
            <a:fillRect/>
          </a:stretch>
        </p:blipFill>
        <p:spPr>
          <a:xfrm>
            <a:off x="3965288" y="3761674"/>
            <a:ext cx="4261423" cy="2692335"/>
          </a:xfrm>
          <a:prstGeom prst="rect">
            <a:avLst/>
          </a:prstGeom>
        </p:spPr>
      </p:pic>
    </p:spTree>
    <p:extLst>
      <p:ext uri="{BB962C8B-B14F-4D97-AF65-F5344CB8AC3E}">
        <p14:creationId xmlns:p14="http://schemas.microsoft.com/office/powerpoint/2010/main" val="634309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Functions of Menus</a:t>
            </a:r>
          </a:p>
        </p:txBody>
      </p:sp>
      <p:sp>
        <p:nvSpPr>
          <p:cNvPr id="3" name="Content Placeholder 2"/>
          <p:cNvSpPr>
            <a:spLocks noGrp="1"/>
          </p:cNvSpPr>
          <p:nvPr>
            <p:ph idx="1"/>
          </p:nvPr>
        </p:nvSpPr>
        <p:spPr/>
        <p:txBody>
          <a:bodyPr/>
          <a:lstStyle/>
          <a:p>
            <a:r>
              <a:rPr lang="en-US" dirty="0"/>
              <a:t>Menus serve several functions depending on the context in which they're used. Here are some of their primary functions:</a:t>
            </a:r>
          </a:p>
          <a:p>
            <a:r>
              <a:rPr lang="en-US" b="1" dirty="0"/>
              <a:t>Navigation</a:t>
            </a:r>
            <a:r>
              <a:rPr lang="en-US" dirty="0"/>
              <a:t>: </a:t>
            </a:r>
          </a:p>
          <a:p>
            <a:pPr lvl="1"/>
            <a:r>
              <a:rPr lang="en-US" dirty="0"/>
              <a:t>One of the fundamental roles of menus is to </a:t>
            </a:r>
            <a:r>
              <a:rPr lang="en-US" b="1" dirty="0"/>
              <a:t>help users navigate </a:t>
            </a:r>
            <a:r>
              <a:rPr lang="en-US" dirty="0"/>
              <a:t>through options or content. </a:t>
            </a:r>
          </a:p>
          <a:p>
            <a:pPr lvl="1"/>
            <a:r>
              <a:rPr lang="en-US" dirty="0"/>
              <a:t>In a restaurant, it guides customers through the available dishes, while in software or websites, menus facilitate movement between different sections or functions.</a:t>
            </a:r>
          </a:p>
          <a:p>
            <a:r>
              <a:rPr lang="en-US" b="1" dirty="0"/>
              <a:t>Information Organization</a:t>
            </a:r>
            <a:r>
              <a:rPr lang="en-US" dirty="0"/>
              <a:t>: </a:t>
            </a:r>
          </a:p>
          <a:p>
            <a:pPr lvl="1"/>
            <a:r>
              <a:rPr lang="en-US" dirty="0"/>
              <a:t>Menus help </a:t>
            </a:r>
            <a:r>
              <a:rPr lang="en-US" b="1" dirty="0"/>
              <a:t>organize information </a:t>
            </a:r>
            <a:r>
              <a:rPr lang="en-US" dirty="0"/>
              <a:t>into </a:t>
            </a:r>
            <a:r>
              <a:rPr lang="en-US" b="1" dirty="0"/>
              <a:t>categories</a:t>
            </a:r>
            <a:r>
              <a:rPr lang="en-US" dirty="0"/>
              <a:t>, making it </a:t>
            </a:r>
            <a:r>
              <a:rPr lang="en-US" b="1" dirty="0"/>
              <a:t>easier for users </a:t>
            </a:r>
            <a:r>
              <a:rPr lang="en-US" dirty="0"/>
              <a:t>to find what they're looking for. </a:t>
            </a:r>
          </a:p>
          <a:p>
            <a:pPr lvl="1"/>
            <a:r>
              <a:rPr lang="en-US" dirty="0"/>
              <a:t>This could be categorizing food items in a restaurant menu or grouping features in software applications.</a:t>
            </a:r>
          </a:p>
          <a:p>
            <a:r>
              <a:rPr lang="en-US" b="1" dirty="0"/>
              <a:t>Access to Functions/Features</a:t>
            </a:r>
            <a:r>
              <a:rPr lang="en-US" dirty="0"/>
              <a:t>: </a:t>
            </a:r>
          </a:p>
          <a:p>
            <a:pPr lvl="1"/>
            <a:r>
              <a:rPr lang="en-US" dirty="0"/>
              <a:t>In software and digital interfaces, menus provide </a:t>
            </a:r>
            <a:r>
              <a:rPr lang="en-US" b="1" dirty="0"/>
              <a:t>access to various functions or features </a:t>
            </a:r>
            <a:r>
              <a:rPr lang="en-US" dirty="0"/>
              <a:t>that might not be immediately visible. </a:t>
            </a:r>
          </a:p>
          <a:p>
            <a:pPr lvl="1"/>
            <a:r>
              <a:rPr lang="en-US" dirty="0"/>
              <a:t>They offer a </a:t>
            </a:r>
            <a:r>
              <a:rPr lang="en-US" b="1" dirty="0"/>
              <a:t>convenient way to access </a:t>
            </a:r>
            <a:r>
              <a:rPr lang="en-US" dirty="0"/>
              <a:t>a range of options without cluttering the main interface.</a:t>
            </a:r>
          </a:p>
          <a:p>
            <a:r>
              <a:rPr lang="en-US" b="1" dirty="0"/>
              <a:t>Consistency and Standardization</a:t>
            </a:r>
            <a:r>
              <a:rPr lang="en-US" dirty="0"/>
              <a:t>: </a:t>
            </a:r>
          </a:p>
          <a:p>
            <a:pPr lvl="1"/>
            <a:r>
              <a:rPr lang="en-US" dirty="0"/>
              <a:t>Menus can establish a </a:t>
            </a:r>
            <a:r>
              <a:rPr lang="en-US" b="1" dirty="0"/>
              <a:t>consistent structure </a:t>
            </a:r>
            <a:r>
              <a:rPr lang="en-US" dirty="0"/>
              <a:t>across an application, website, or establishment, </a:t>
            </a:r>
          </a:p>
          <a:p>
            <a:pPr marL="457200" lvl="1" indent="0">
              <a:buNone/>
            </a:pPr>
            <a:r>
              <a:rPr lang="en-US" dirty="0"/>
              <a:t>      making the </a:t>
            </a:r>
            <a:r>
              <a:rPr lang="en-US" b="1" dirty="0"/>
              <a:t>user experience predictable </a:t>
            </a:r>
            <a:r>
              <a:rPr lang="en-US" dirty="0"/>
              <a:t>and </a:t>
            </a:r>
            <a:r>
              <a:rPr lang="en-US" b="1" dirty="0"/>
              <a:t>easier </a:t>
            </a:r>
            <a:r>
              <a:rPr lang="en-US" dirty="0"/>
              <a:t>to navigate.</a:t>
            </a:r>
          </a:p>
          <a:p>
            <a:endParaRPr lang="en-US" dirty="0"/>
          </a:p>
        </p:txBody>
      </p:sp>
    </p:spTree>
    <p:extLst>
      <p:ext uri="{BB962C8B-B14F-4D97-AF65-F5344CB8AC3E}">
        <p14:creationId xmlns:p14="http://schemas.microsoft.com/office/powerpoint/2010/main" val="1823589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a:t>
            </a:r>
            <a:r>
              <a:rPr lang="en-IN" dirty="0"/>
              <a:t>…</a:t>
            </a:r>
          </a:p>
        </p:txBody>
      </p:sp>
      <p:sp>
        <p:nvSpPr>
          <p:cNvPr id="3" name="Content Placeholder 2"/>
          <p:cNvSpPr>
            <a:spLocks noGrp="1"/>
          </p:cNvSpPr>
          <p:nvPr>
            <p:ph idx="1"/>
          </p:nvPr>
        </p:nvSpPr>
        <p:spPr/>
        <p:txBody>
          <a:bodyPr/>
          <a:lstStyle/>
          <a:p>
            <a:r>
              <a:rPr lang="en-US" b="1" dirty="0"/>
              <a:t>User Control and Interaction</a:t>
            </a:r>
            <a:r>
              <a:rPr lang="en-US" dirty="0"/>
              <a:t>: </a:t>
            </a:r>
          </a:p>
          <a:p>
            <a:pPr lvl="1"/>
            <a:r>
              <a:rPr lang="en-US" dirty="0"/>
              <a:t>Menus </a:t>
            </a:r>
            <a:r>
              <a:rPr lang="en-US" b="1" dirty="0"/>
              <a:t>provide users with control </a:t>
            </a:r>
            <a:r>
              <a:rPr lang="en-US" dirty="0"/>
              <a:t>over their experience by allowing them to select preferences, change settings, or execute specific commands. </a:t>
            </a:r>
          </a:p>
          <a:p>
            <a:pPr lvl="1"/>
            <a:r>
              <a:rPr lang="en-US" dirty="0"/>
              <a:t>This </a:t>
            </a:r>
            <a:r>
              <a:rPr lang="en-US" b="1" dirty="0"/>
              <a:t>empowers users to interact </a:t>
            </a:r>
            <a:r>
              <a:rPr lang="en-US" dirty="0"/>
              <a:t>with </a:t>
            </a:r>
            <a:r>
              <a:rPr lang="en-US" b="1" dirty="0"/>
              <a:t>systems </a:t>
            </a:r>
            <a:r>
              <a:rPr lang="en-US" dirty="0"/>
              <a:t>or </a:t>
            </a:r>
            <a:r>
              <a:rPr lang="en-US" b="1" dirty="0"/>
              <a:t>applications </a:t>
            </a:r>
            <a:r>
              <a:rPr lang="en-US" dirty="0"/>
              <a:t>according to their needs.</a:t>
            </a:r>
          </a:p>
          <a:p>
            <a:r>
              <a:rPr lang="en-US" b="1" dirty="0"/>
              <a:t>Contextual Guidance</a:t>
            </a:r>
            <a:r>
              <a:rPr lang="en-US" dirty="0"/>
              <a:t>: </a:t>
            </a:r>
          </a:p>
          <a:p>
            <a:pPr lvl="1"/>
            <a:r>
              <a:rPr lang="en-US" dirty="0"/>
              <a:t>Contextual menus often </a:t>
            </a:r>
            <a:r>
              <a:rPr lang="en-US" b="1" dirty="0"/>
              <a:t>provide </a:t>
            </a:r>
            <a:r>
              <a:rPr lang="en-US" dirty="0"/>
              <a:t>relevant </a:t>
            </a:r>
            <a:r>
              <a:rPr lang="en-US" b="1" dirty="0"/>
              <a:t>options based on the user's current actions or selections</a:t>
            </a:r>
            <a:r>
              <a:rPr lang="en-US" dirty="0"/>
              <a:t>. </a:t>
            </a:r>
          </a:p>
          <a:p>
            <a:pPr lvl="1"/>
            <a:r>
              <a:rPr lang="en-US" dirty="0"/>
              <a:t>For instance, in software applications, </a:t>
            </a:r>
            <a:r>
              <a:rPr lang="en-US" b="1" dirty="0"/>
              <a:t>right-clicking on an item </a:t>
            </a:r>
            <a:r>
              <a:rPr lang="en-US" dirty="0"/>
              <a:t>brings up a menu with </a:t>
            </a:r>
            <a:r>
              <a:rPr lang="en-US" b="1" dirty="0"/>
              <a:t>options specifically related to that item</a:t>
            </a:r>
            <a:r>
              <a:rPr lang="en-US" dirty="0"/>
              <a:t>.</a:t>
            </a:r>
          </a:p>
          <a:p>
            <a:r>
              <a:rPr lang="en-US" b="1" dirty="0"/>
              <a:t>Efficiency and Time-Saving</a:t>
            </a:r>
            <a:r>
              <a:rPr lang="en-US" dirty="0"/>
              <a:t>: </a:t>
            </a:r>
          </a:p>
          <a:p>
            <a:pPr lvl="1"/>
            <a:r>
              <a:rPr lang="en-US" dirty="0"/>
              <a:t>Well-designed </a:t>
            </a:r>
            <a:r>
              <a:rPr lang="en-US" b="1" dirty="0"/>
              <a:t>menus streamline user interactions</a:t>
            </a:r>
            <a:r>
              <a:rPr lang="en-US" dirty="0"/>
              <a:t>, </a:t>
            </a:r>
            <a:r>
              <a:rPr lang="en-US" b="1" dirty="0"/>
              <a:t>saving time </a:t>
            </a:r>
            <a:r>
              <a:rPr lang="en-US" dirty="0"/>
              <a:t>by offering direct access to commonly used functions or content. </a:t>
            </a:r>
          </a:p>
          <a:p>
            <a:pPr lvl="1"/>
            <a:r>
              <a:rPr lang="en-US" dirty="0"/>
              <a:t>They reduce the need for users to search extensively for what they need.</a:t>
            </a:r>
          </a:p>
          <a:p>
            <a:r>
              <a:rPr lang="en-US" b="1" dirty="0"/>
              <a:t>Communication and Marketing</a:t>
            </a:r>
            <a:r>
              <a:rPr lang="en-US" dirty="0"/>
              <a:t>: </a:t>
            </a:r>
          </a:p>
          <a:p>
            <a:pPr lvl="1"/>
            <a:r>
              <a:rPr lang="en-US" dirty="0"/>
              <a:t>In a restaurant setting, menus not only list available items but also </a:t>
            </a:r>
            <a:r>
              <a:rPr lang="en-US" b="1" dirty="0"/>
              <a:t>communicate the restaurant's brand</a:t>
            </a:r>
            <a:r>
              <a:rPr lang="en-US" dirty="0"/>
              <a:t>, style, and sometimes even the story behind the dishes. </a:t>
            </a:r>
          </a:p>
          <a:p>
            <a:pPr lvl="1"/>
            <a:r>
              <a:rPr lang="en-US" dirty="0"/>
              <a:t>In a digital context, </a:t>
            </a:r>
            <a:r>
              <a:rPr lang="en-US" b="1" dirty="0"/>
              <a:t>menus can be used to highlight new features or promotions</a:t>
            </a:r>
            <a:r>
              <a:rPr lang="en-US" dirty="0"/>
              <a:t>.</a:t>
            </a:r>
          </a:p>
          <a:p>
            <a:pPr marL="0" indent="0">
              <a:buNone/>
            </a:pPr>
            <a:endParaRPr lang="en-US" dirty="0"/>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526995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Formatting of Menus</a:t>
            </a:r>
          </a:p>
        </p:txBody>
      </p:sp>
      <p:sp>
        <p:nvSpPr>
          <p:cNvPr id="3" name="Content Placeholder 2"/>
          <p:cNvSpPr>
            <a:spLocks noGrp="1"/>
          </p:cNvSpPr>
          <p:nvPr>
            <p:ph idx="1"/>
          </p:nvPr>
        </p:nvSpPr>
        <p:spPr/>
        <p:txBody>
          <a:bodyPr/>
          <a:lstStyle/>
          <a:p>
            <a:r>
              <a:rPr lang="en-IN" dirty="0"/>
              <a:t>Consistency</a:t>
            </a:r>
          </a:p>
          <a:p>
            <a:r>
              <a:rPr lang="en-IN" dirty="0"/>
              <a:t>Display</a:t>
            </a:r>
          </a:p>
          <a:p>
            <a:r>
              <a:rPr lang="en-IN" dirty="0"/>
              <a:t>Presentation</a:t>
            </a:r>
          </a:p>
          <a:p>
            <a:r>
              <a:rPr lang="en-IN" dirty="0"/>
              <a:t>Organization</a:t>
            </a:r>
          </a:p>
          <a:p>
            <a:r>
              <a:rPr lang="en-IN" dirty="0"/>
              <a:t>Complexity</a:t>
            </a:r>
          </a:p>
          <a:p>
            <a:r>
              <a:rPr lang="en-IN" dirty="0"/>
              <a:t>Item Arrangement</a:t>
            </a:r>
          </a:p>
          <a:p>
            <a:r>
              <a:rPr lang="en-US" dirty="0"/>
              <a:t>Line Separators</a:t>
            </a:r>
          </a:p>
          <a:p>
            <a:r>
              <a:rPr lang="en-US" dirty="0"/>
              <a:t>Ordering</a:t>
            </a:r>
          </a:p>
          <a:p>
            <a:r>
              <a:rPr lang="en-US" dirty="0"/>
              <a:t>Groupings</a:t>
            </a:r>
          </a:p>
          <a:p>
            <a:r>
              <a:rPr lang="en-IN" dirty="0"/>
              <a:t>Selection Support Menus</a:t>
            </a:r>
          </a:p>
          <a:p>
            <a:endParaRPr lang="en-US" dirty="0"/>
          </a:p>
          <a:p>
            <a:endParaRPr lang="en-IN" dirty="0"/>
          </a:p>
        </p:txBody>
      </p:sp>
    </p:spTree>
    <p:extLst>
      <p:ext uri="{BB962C8B-B14F-4D97-AF65-F5344CB8AC3E}">
        <p14:creationId xmlns:p14="http://schemas.microsoft.com/office/powerpoint/2010/main" val="30655698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Consistency and Display</a:t>
            </a:r>
          </a:p>
        </p:txBody>
      </p:sp>
      <p:sp>
        <p:nvSpPr>
          <p:cNvPr id="3" name="Content Placeholder 2"/>
          <p:cNvSpPr>
            <a:spLocks noGrp="1"/>
          </p:cNvSpPr>
          <p:nvPr>
            <p:ph idx="1"/>
          </p:nvPr>
        </p:nvSpPr>
        <p:spPr>
          <a:xfrm>
            <a:off x="107092" y="863445"/>
            <a:ext cx="8688481" cy="5586782"/>
          </a:xfrm>
        </p:spPr>
        <p:txBody>
          <a:bodyPr/>
          <a:lstStyle/>
          <a:p>
            <a:r>
              <a:rPr lang="en-US" b="1" dirty="0"/>
              <a:t>Consistency</a:t>
            </a:r>
          </a:p>
          <a:p>
            <a:r>
              <a:rPr lang="en-US" dirty="0"/>
              <a:t>Provide consistency with the user’s expectations.</a:t>
            </a:r>
          </a:p>
          <a:p>
            <a:r>
              <a:rPr lang="en-US" dirty="0"/>
              <a:t>Provide consistency in menu</a:t>
            </a:r>
          </a:p>
          <a:p>
            <a:pPr lvl="1"/>
            <a:r>
              <a:rPr lang="en-US" dirty="0"/>
              <a:t>Formatting, including </a:t>
            </a:r>
            <a:r>
              <a:rPr lang="en-US" b="1" dirty="0"/>
              <a:t>organization</a:t>
            </a:r>
            <a:r>
              <a:rPr lang="en-US" dirty="0"/>
              <a:t>, </a:t>
            </a:r>
            <a:r>
              <a:rPr lang="en-US" b="1" dirty="0"/>
              <a:t>presentation</a:t>
            </a:r>
            <a:r>
              <a:rPr lang="en-US" dirty="0"/>
              <a:t>, and </a:t>
            </a:r>
            <a:r>
              <a:rPr lang="en-US" b="1" dirty="0"/>
              <a:t>choice ordering</a:t>
            </a:r>
            <a:r>
              <a:rPr lang="en-US" dirty="0"/>
              <a:t>.</a:t>
            </a:r>
          </a:p>
          <a:p>
            <a:pPr lvl="1"/>
            <a:r>
              <a:rPr lang="en-US" dirty="0"/>
              <a:t>Phrasing, including </a:t>
            </a:r>
            <a:r>
              <a:rPr lang="en-US" b="1" dirty="0"/>
              <a:t>titles</a:t>
            </a:r>
            <a:r>
              <a:rPr lang="en-US" dirty="0"/>
              <a:t>, choice </a:t>
            </a:r>
            <a:r>
              <a:rPr lang="en-US" b="1" dirty="0"/>
              <a:t>descriptions</a:t>
            </a:r>
            <a:r>
              <a:rPr lang="en-US" dirty="0"/>
              <a:t>, and </a:t>
            </a:r>
            <a:r>
              <a:rPr lang="en-US" b="1" dirty="0"/>
              <a:t>instructions</a:t>
            </a:r>
            <a:r>
              <a:rPr lang="en-US" dirty="0"/>
              <a:t>.</a:t>
            </a:r>
          </a:p>
          <a:p>
            <a:pPr lvl="1"/>
            <a:r>
              <a:rPr lang="en-US" dirty="0"/>
              <a:t>Choice </a:t>
            </a:r>
            <a:r>
              <a:rPr lang="en-US" b="1" dirty="0"/>
              <a:t>selection methods</a:t>
            </a:r>
            <a:r>
              <a:rPr lang="en-US" dirty="0"/>
              <a:t>.</a:t>
            </a:r>
          </a:p>
          <a:p>
            <a:pPr lvl="1"/>
            <a:r>
              <a:rPr lang="en-US" b="1" dirty="0"/>
              <a:t>Navigation </a:t>
            </a:r>
            <a:r>
              <a:rPr lang="en-US" dirty="0"/>
              <a:t>schemes.</a:t>
            </a:r>
          </a:p>
          <a:p>
            <a:r>
              <a:rPr lang="en-US" b="1" dirty="0"/>
              <a:t>Display</a:t>
            </a:r>
          </a:p>
          <a:p>
            <a:r>
              <a:rPr lang="en-US" dirty="0"/>
              <a:t>If frequent references to menu options are necessary, </a:t>
            </a:r>
            <a:r>
              <a:rPr lang="en-US" b="1" dirty="0"/>
              <a:t>permanently display the menu </a:t>
            </a:r>
            <a:r>
              <a:rPr lang="en-US" dirty="0"/>
              <a:t>in an </a:t>
            </a:r>
            <a:r>
              <a:rPr lang="en-US" b="1" dirty="0"/>
              <a:t>area </a:t>
            </a:r>
            <a:r>
              <a:rPr lang="en-US" dirty="0"/>
              <a:t>of the screen that will </a:t>
            </a:r>
            <a:r>
              <a:rPr lang="en-US" b="1" dirty="0"/>
              <a:t>not obscure other screen data</a:t>
            </a:r>
            <a:r>
              <a:rPr lang="en-US" dirty="0"/>
              <a:t>.</a:t>
            </a:r>
          </a:p>
          <a:p>
            <a:r>
              <a:rPr lang="en-US" dirty="0"/>
              <a:t>If only </a:t>
            </a:r>
            <a:r>
              <a:rPr lang="en-US" b="1" dirty="0"/>
              <a:t>occasional references </a:t>
            </a:r>
            <a:r>
              <a:rPr lang="en-US" dirty="0"/>
              <a:t>to menu options are necessary, the menu may be </a:t>
            </a:r>
            <a:r>
              <a:rPr lang="en-US" b="1" dirty="0"/>
              <a:t>presented on demand</a:t>
            </a:r>
            <a:r>
              <a:rPr lang="en-US" dirty="0"/>
              <a:t>. Critical options should be continuously displayed, however.</a:t>
            </a:r>
          </a:p>
          <a:p>
            <a:endParaRPr lang="en-US" dirty="0"/>
          </a:p>
        </p:txBody>
      </p:sp>
      <p:pic>
        <p:nvPicPr>
          <p:cNvPr id="4" name="Picture 3"/>
          <p:cNvPicPr>
            <a:picLocks noChangeAspect="1"/>
          </p:cNvPicPr>
          <p:nvPr/>
        </p:nvPicPr>
        <p:blipFill>
          <a:blip r:embed="rId2"/>
          <a:stretch>
            <a:fillRect/>
          </a:stretch>
        </p:blipFill>
        <p:spPr>
          <a:xfrm>
            <a:off x="8795573" y="859662"/>
            <a:ext cx="3282832" cy="5590565"/>
          </a:xfrm>
          <a:prstGeom prst="rect">
            <a:avLst/>
          </a:prstGeom>
        </p:spPr>
      </p:pic>
    </p:spTree>
    <p:extLst>
      <p:ext uri="{BB962C8B-B14F-4D97-AF65-F5344CB8AC3E}">
        <p14:creationId xmlns:p14="http://schemas.microsoft.com/office/powerpoint/2010/main" val="1262865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Presentation</a:t>
            </a:r>
          </a:p>
        </p:txBody>
      </p:sp>
      <p:sp>
        <p:nvSpPr>
          <p:cNvPr id="3" name="Content Placeholder 2"/>
          <p:cNvSpPr>
            <a:spLocks noGrp="1"/>
          </p:cNvSpPr>
          <p:nvPr>
            <p:ph idx="1"/>
          </p:nvPr>
        </p:nvSpPr>
        <p:spPr/>
        <p:txBody>
          <a:bodyPr/>
          <a:lstStyle/>
          <a:p>
            <a:r>
              <a:rPr lang="en-US" dirty="0"/>
              <a:t>Ensure that a </a:t>
            </a:r>
            <a:r>
              <a:rPr lang="en-US" b="1" dirty="0"/>
              <a:t>menu </a:t>
            </a:r>
            <a:r>
              <a:rPr lang="en-US" dirty="0"/>
              <a:t>and its </a:t>
            </a:r>
            <a:r>
              <a:rPr lang="en-US" b="1" dirty="0"/>
              <a:t>choices </a:t>
            </a:r>
            <a:r>
              <a:rPr lang="en-US" dirty="0"/>
              <a:t>are </a:t>
            </a:r>
            <a:r>
              <a:rPr lang="en-US" b="1" dirty="0"/>
              <a:t>obvious to the user </a:t>
            </a:r>
            <a:r>
              <a:rPr lang="en-US" dirty="0"/>
              <a:t>by presenting them with a </a:t>
            </a:r>
            <a:r>
              <a:rPr lang="en-US" b="1" dirty="0"/>
              <a:t>unique </a:t>
            </a:r>
            <a:r>
              <a:rPr lang="en-US" dirty="0"/>
              <a:t>and </a:t>
            </a:r>
            <a:r>
              <a:rPr lang="en-US" b="1" dirty="0"/>
              <a:t>consistent structure</a:t>
            </a:r>
            <a:r>
              <a:rPr lang="en-US" dirty="0"/>
              <a:t>, </a:t>
            </a:r>
            <a:r>
              <a:rPr lang="en-US" b="1" dirty="0"/>
              <a:t>location</a:t>
            </a:r>
            <a:r>
              <a:rPr lang="en-US" dirty="0"/>
              <a:t>, and/or display technique.</a:t>
            </a:r>
          </a:p>
          <a:p>
            <a:r>
              <a:rPr lang="en-US" dirty="0"/>
              <a:t>Ensure that other system components do not possess the same visual qualities as menu choices.</a:t>
            </a:r>
            <a:endParaRPr lang="en-IN" dirty="0"/>
          </a:p>
        </p:txBody>
      </p:sp>
      <p:pic>
        <p:nvPicPr>
          <p:cNvPr id="1026" name="Picture 2" descr="How To Apply Consistency in Web Design - Designmo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426" y="2102029"/>
            <a:ext cx="8619148" cy="439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3845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Organization</a:t>
            </a:r>
          </a:p>
        </p:txBody>
      </p:sp>
      <p:sp>
        <p:nvSpPr>
          <p:cNvPr id="3" name="Content Placeholder 2"/>
          <p:cNvSpPr>
            <a:spLocks noGrp="1"/>
          </p:cNvSpPr>
          <p:nvPr>
            <p:ph idx="1"/>
          </p:nvPr>
        </p:nvSpPr>
        <p:spPr/>
        <p:txBody>
          <a:bodyPr/>
          <a:lstStyle/>
          <a:p>
            <a:r>
              <a:rPr lang="en-US" dirty="0"/>
              <a:t>Provide a general or main menu.</a:t>
            </a:r>
          </a:p>
          <a:p>
            <a:r>
              <a:rPr lang="en-US" b="1" dirty="0"/>
              <a:t>Display all relevant alternatives </a:t>
            </a:r>
            <a:r>
              <a:rPr lang="en-US" dirty="0"/>
              <a:t>and ensure only relevant alternatives will display </a:t>
            </a:r>
            <a:r>
              <a:rPr lang="en-US" b="1" dirty="0"/>
              <a:t>other should be deleted or gray-out</a:t>
            </a:r>
            <a:r>
              <a:rPr lang="en-US" dirty="0"/>
              <a:t>.</a:t>
            </a:r>
          </a:p>
          <a:p>
            <a:r>
              <a:rPr lang="en-US" b="1" dirty="0"/>
              <a:t>Match the menu structure </a:t>
            </a:r>
            <a:r>
              <a:rPr lang="en-US" dirty="0"/>
              <a:t>to the structure of the task.</a:t>
            </a:r>
          </a:p>
          <a:p>
            <a:r>
              <a:rPr lang="en-US" dirty="0"/>
              <a:t>Minimize </a:t>
            </a:r>
            <a:r>
              <a:rPr lang="en-US" b="1" dirty="0"/>
              <a:t>number of menu levels </a:t>
            </a:r>
            <a:r>
              <a:rPr lang="en-US" dirty="0"/>
              <a:t>within limits of clarity.</a:t>
            </a:r>
          </a:p>
          <a:p>
            <a:pPr lvl="1"/>
            <a:r>
              <a:rPr lang="en-US" dirty="0"/>
              <a:t>For Web sites, restrict it to two levels (requiring two mouse clicks) </a:t>
            </a:r>
            <a:r>
              <a:rPr lang="en-US" b="1" dirty="0"/>
              <a:t>for fastest performance</a:t>
            </a:r>
            <a:r>
              <a:rPr lang="en-US" dirty="0"/>
              <a:t>.</a:t>
            </a:r>
          </a:p>
          <a:p>
            <a:r>
              <a:rPr lang="en-US" dirty="0"/>
              <a:t>Be conservative in the number of menu choices presented on a screen.</a:t>
            </a:r>
          </a:p>
          <a:p>
            <a:pPr lvl="1"/>
            <a:r>
              <a:rPr lang="en-US" b="1" dirty="0"/>
              <a:t>Without logical groupings </a:t>
            </a:r>
            <a:r>
              <a:rPr lang="en-US" dirty="0"/>
              <a:t>of elements, </a:t>
            </a:r>
            <a:r>
              <a:rPr lang="en-US" b="1" dirty="0"/>
              <a:t>limit choices to 4 to 8</a:t>
            </a:r>
            <a:r>
              <a:rPr lang="en-US" dirty="0"/>
              <a:t>.</a:t>
            </a:r>
          </a:p>
          <a:p>
            <a:pPr lvl="1"/>
            <a:r>
              <a:rPr lang="en-US" b="1" dirty="0"/>
              <a:t>With logical groupings </a:t>
            </a:r>
            <a:r>
              <a:rPr lang="en-US" dirty="0"/>
              <a:t>of elements, </a:t>
            </a:r>
            <a:r>
              <a:rPr lang="en-US" b="1" dirty="0"/>
              <a:t>limit choices to 18 to 24</a:t>
            </a:r>
            <a:r>
              <a:rPr lang="en-US" dirty="0"/>
              <a:t>.</a:t>
            </a:r>
          </a:p>
          <a:p>
            <a:r>
              <a:rPr lang="en-US" dirty="0"/>
              <a:t>Provide decreasing direction menus, if sensible.</a:t>
            </a:r>
          </a:p>
          <a:p>
            <a:r>
              <a:rPr lang="en-US" b="1" dirty="0">
                <a:solidFill>
                  <a:schemeClr val="accent6"/>
                </a:solidFill>
              </a:rPr>
              <a:t>Never make menus to be scrolled</a:t>
            </a:r>
            <a:r>
              <a:rPr lang="en-US" dirty="0"/>
              <a:t>.</a:t>
            </a:r>
          </a:p>
        </p:txBody>
      </p:sp>
      <p:pic>
        <p:nvPicPr>
          <p:cNvPr id="2050" name="Picture 2" descr="12 Important Navigation Menu Design Tips - DreamH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5732" y="4379332"/>
            <a:ext cx="4895090" cy="2074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1973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Complexity</a:t>
            </a:r>
          </a:p>
        </p:txBody>
      </p:sp>
      <p:sp>
        <p:nvSpPr>
          <p:cNvPr id="3" name="Content Placeholder 2"/>
          <p:cNvSpPr>
            <a:spLocks noGrp="1"/>
          </p:cNvSpPr>
          <p:nvPr>
            <p:ph idx="1"/>
          </p:nvPr>
        </p:nvSpPr>
        <p:spPr/>
        <p:txBody>
          <a:bodyPr/>
          <a:lstStyle/>
          <a:p>
            <a:r>
              <a:rPr lang="en-US" dirty="0"/>
              <a:t>Provide both simple and complex menus.</a:t>
            </a:r>
          </a:p>
          <a:p>
            <a:pPr lvl="1"/>
            <a:r>
              <a:rPr lang="en-US" dirty="0"/>
              <a:t>Simple: a </a:t>
            </a:r>
            <a:r>
              <a:rPr lang="en-US" b="1" dirty="0"/>
              <a:t>minimal set of actions </a:t>
            </a:r>
            <a:r>
              <a:rPr lang="en-US" dirty="0"/>
              <a:t>and </a:t>
            </a:r>
            <a:r>
              <a:rPr lang="en-US" b="1" dirty="0"/>
              <a:t>menus</a:t>
            </a:r>
            <a:r>
              <a:rPr lang="en-US" dirty="0"/>
              <a:t>.</a:t>
            </a:r>
          </a:p>
          <a:p>
            <a:pPr lvl="1"/>
            <a:r>
              <a:rPr lang="en-US" dirty="0"/>
              <a:t>Complex: a </a:t>
            </a:r>
            <a:r>
              <a:rPr lang="en-US" b="1" dirty="0"/>
              <a:t>complete set </a:t>
            </a:r>
            <a:r>
              <a:rPr lang="en-US" dirty="0"/>
              <a:t>of </a:t>
            </a:r>
            <a:r>
              <a:rPr lang="en-US" b="1" dirty="0"/>
              <a:t>actions </a:t>
            </a:r>
            <a:r>
              <a:rPr lang="en-US" dirty="0"/>
              <a:t>and </a:t>
            </a:r>
            <a:r>
              <a:rPr lang="en-US" b="1" dirty="0"/>
              <a:t>menus</a:t>
            </a:r>
            <a:r>
              <a:rPr lang="en-US" dirty="0"/>
              <a:t>.</a:t>
            </a:r>
          </a:p>
          <a:p>
            <a:endParaRPr lang="en-IN" dirty="0"/>
          </a:p>
        </p:txBody>
      </p:sp>
      <p:pic>
        <p:nvPicPr>
          <p:cNvPr id="4" name="Picture 3"/>
          <p:cNvPicPr>
            <a:picLocks noChangeAspect="1"/>
          </p:cNvPicPr>
          <p:nvPr/>
        </p:nvPicPr>
        <p:blipFill>
          <a:blip r:embed="rId2"/>
          <a:stretch>
            <a:fillRect/>
          </a:stretch>
        </p:blipFill>
        <p:spPr>
          <a:xfrm>
            <a:off x="608867" y="2283629"/>
            <a:ext cx="10974266" cy="4257901"/>
          </a:xfrm>
          <a:prstGeom prst="rect">
            <a:avLst/>
          </a:prstGeom>
        </p:spPr>
      </p:pic>
    </p:spTree>
    <p:extLst>
      <p:ext uri="{BB962C8B-B14F-4D97-AF65-F5344CB8AC3E}">
        <p14:creationId xmlns:p14="http://schemas.microsoft.com/office/powerpoint/2010/main" val="4177297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D19FB-B9E9-B695-352C-58E423E3225D}"/>
              </a:ext>
            </a:extLst>
          </p:cNvPr>
          <p:cNvSpPr>
            <a:spLocks noGrp="1"/>
          </p:cNvSpPr>
          <p:nvPr>
            <p:ph type="title"/>
          </p:nvPr>
        </p:nvSpPr>
        <p:spPr/>
        <p:txBody>
          <a:bodyPr/>
          <a:lstStyle/>
          <a:p>
            <a:r>
              <a:rPr lang="en-US" dirty="0"/>
              <a:t>Information Architecture (IA) (contd.)</a:t>
            </a:r>
            <a:endParaRPr lang="en-IN" dirty="0"/>
          </a:p>
        </p:txBody>
      </p:sp>
      <p:sp>
        <p:nvSpPr>
          <p:cNvPr id="3" name="Content Placeholder 2">
            <a:extLst>
              <a:ext uri="{FF2B5EF4-FFF2-40B4-BE49-F238E27FC236}">
                <a16:creationId xmlns:a16="http://schemas.microsoft.com/office/drawing/2014/main" id="{D39C0EDA-5625-9F5A-19B4-7D680AA1D3A6}"/>
              </a:ext>
            </a:extLst>
          </p:cNvPr>
          <p:cNvSpPr>
            <a:spLocks noGrp="1"/>
          </p:cNvSpPr>
          <p:nvPr>
            <p:ph idx="1"/>
          </p:nvPr>
        </p:nvSpPr>
        <p:spPr/>
        <p:txBody>
          <a:bodyPr/>
          <a:lstStyle/>
          <a:p>
            <a:r>
              <a:rPr lang="en-US" dirty="0"/>
              <a:t>Information architecture operates from two perspectives:</a:t>
            </a:r>
          </a:p>
          <a:p>
            <a:pPr lvl="1"/>
            <a:r>
              <a:rPr lang="en-US" dirty="0"/>
              <a:t>People perceive </a:t>
            </a:r>
            <a:r>
              <a:rPr lang="en-US" b="1" dirty="0"/>
              <a:t>information</a:t>
            </a:r>
            <a:r>
              <a:rPr lang="en-US" dirty="0"/>
              <a:t>, </a:t>
            </a:r>
            <a:r>
              <a:rPr lang="en-US" b="1" dirty="0"/>
              <a:t>products</a:t>
            </a:r>
            <a:r>
              <a:rPr lang="en-US" dirty="0"/>
              <a:t> and </a:t>
            </a:r>
            <a:r>
              <a:rPr lang="en-US" b="1" dirty="0"/>
              <a:t>services</a:t>
            </a:r>
            <a:r>
              <a:rPr lang="en-US" dirty="0"/>
              <a:t> as places made of language. </a:t>
            </a:r>
          </a:p>
          <a:p>
            <a:pPr lvl="1"/>
            <a:r>
              <a:rPr lang="en-US" dirty="0"/>
              <a:t>These places can be arranged for </a:t>
            </a:r>
            <a:r>
              <a:rPr lang="en-US" b="1" dirty="0"/>
              <a:t>optimal findability </a:t>
            </a:r>
            <a:r>
              <a:rPr lang="en-US" dirty="0"/>
              <a:t>and </a:t>
            </a:r>
            <a:r>
              <a:rPr lang="en-US" b="1" dirty="0"/>
              <a:t>understandability</a:t>
            </a:r>
            <a:r>
              <a:rPr lang="en-US" dirty="0"/>
              <a:t>.</a:t>
            </a:r>
          </a:p>
          <a:p>
            <a:r>
              <a:rPr lang="en-US" dirty="0"/>
              <a:t>Good IA is informed by </a:t>
            </a:r>
            <a:r>
              <a:rPr lang="en-US" b="1" dirty="0"/>
              <a:t>content</a:t>
            </a:r>
            <a:r>
              <a:rPr lang="en-US" dirty="0"/>
              <a:t>, </a:t>
            </a:r>
            <a:r>
              <a:rPr lang="en-US" b="1" dirty="0"/>
              <a:t>context</a:t>
            </a:r>
            <a:r>
              <a:rPr lang="en-US" dirty="0"/>
              <a:t> and </a:t>
            </a:r>
            <a:r>
              <a:rPr lang="en-US" b="1" dirty="0"/>
              <a:t>users</a:t>
            </a:r>
            <a:r>
              <a:rPr lang="en-US" dirty="0"/>
              <a:t>. </a:t>
            </a:r>
          </a:p>
          <a:p>
            <a:r>
              <a:rPr lang="en-US" b="1" dirty="0"/>
              <a:t>Content</a:t>
            </a:r>
          </a:p>
          <a:p>
            <a:pPr lvl="1"/>
            <a:r>
              <a:rPr lang="en-US" b="1" dirty="0"/>
              <a:t>What</a:t>
            </a:r>
            <a:r>
              <a:rPr lang="en-US" dirty="0"/>
              <a:t> kind of information is available?</a:t>
            </a:r>
          </a:p>
          <a:p>
            <a:pPr lvl="1"/>
            <a:r>
              <a:rPr lang="en-US" b="1" dirty="0"/>
              <a:t>What</a:t>
            </a:r>
            <a:r>
              <a:rPr lang="en-US" dirty="0"/>
              <a:t> relevance does it have to the user?</a:t>
            </a:r>
          </a:p>
          <a:p>
            <a:pPr lvl="1"/>
            <a:r>
              <a:rPr lang="en-US" dirty="0"/>
              <a:t>Content consists of the </a:t>
            </a:r>
            <a:r>
              <a:rPr lang="en-US" b="1" dirty="0"/>
              <a:t>document</a:t>
            </a:r>
            <a:r>
              <a:rPr lang="en-US" dirty="0"/>
              <a:t> or </a:t>
            </a:r>
            <a:r>
              <a:rPr lang="en-US" b="1" dirty="0"/>
              <a:t>data types</a:t>
            </a:r>
            <a:r>
              <a:rPr lang="en-US" dirty="0"/>
              <a:t>, content objects, and existing structures.</a:t>
            </a:r>
          </a:p>
          <a:p>
            <a:r>
              <a:rPr lang="en-US" b="1" dirty="0"/>
              <a:t>Context</a:t>
            </a:r>
          </a:p>
          <a:p>
            <a:pPr lvl="1"/>
            <a:r>
              <a:rPr lang="en-US" b="1" dirty="0"/>
              <a:t>Where</a:t>
            </a:r>
            <a:r>
              <a:rPr lang="en-US" dirty="0"/>
              <a:t> is the user seeking out the content?</a:t>
            </a:r>
          </a:p>
          <a:p>
            <a:pPr lvl="1"/>
            <a:r>
              <a:rPr lang="en-US" b="1" dirty="0"/>
              <a:t>When</a:t>
            </a:r>
            <a:r>
              <a:rPr lang="en-US" dirty="0"/>
              <a:t>, </a:t>
            </a:r>
            <a:r>
              <a:rPr lang="en-US" b="1" dirty="0"/>
              <a:t>why</a:t>
            </a:r>
            <a:r>
              <a:rPr lang="en-US" dirty="0"/>
              <a:t> and </a:t>
            </a:r>
            <a:r>
              <a:rPr lang="en-US" b="1" dirty="0"/>
              <a:t>how</a:t>
            </a:r>
            <a:r>
              <a:rPr lang="en-US" dirty="0"/>
              <a:t> is the user engaging with the content?</a:t>
            </a:r>
          </a:p>
          <a:p>
            <a:pPr lvl="1"/>
            <a:r>
              <a:rPr lang="en-US" dirty="0"/>
              <a:t>Context relates to </a:t>
            </a:r>
            <a:r>
              <a:rPr lang="en-US" b="1" dirty="0"/>
              <a:t>business goals</a:t>
            </a:r>
            <a:r>
              <a:rPr lang="en-US" dirty="0"/>
              <a:t>, </a:t>
            </a:r>
            <a:r>
              <a:rPr lang="en-US" b="1" dirty="0"/>
              <a:t>funding</a:t>
            </a:r>
            <a:r>
              <a:rPr lang="en-US" dirty="0"/>
              <a:t>, </a:t>
            </a:r>
            <a:r>
              <a:rPr lang="en-US" b="1" dirty="0"/>
              <a:t>culture</a:t>
            </a:r>
            <a:r>
              <a:rPr lang="en-US" dirty="0"/>
              <a:t>, </a:t>
            </a:r>
            <a:r>
              <a:rPr lang="en-US" b="1" dirty="0"/>
              <a:t>technology</a:t>
            </a:r>
            <a:r>
              <a:rPr lang="en-US" dirty="0"/>
              <a:t>, politics, resources and constraints.</a:t>
            </a:r>
          </a:p>
        </p:txBody>
      </p:sp>
      <p:pic>
        <p:nvPicPr>
          <p:cNvPr id="5" name="Picture 4">
            <a:extLst>
              <a:ext uri="{FF2B5EF4-FFF2-40B4-BE49-F238E27FC236}">
                <a16:creationId xmlns:a16="http://schemas.microsoft.com/office/drawing/2014/main" id="{C9CD8C2E-CDF9-BE4D-DB35-B94ED5A5A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9463" y="2823574"/>
            <a:ext cx="867723" cy="867723"/>
          </a:xfrm>
          <a:prstGeom prst="rect">
            <a:avLst/>
          </a:prstGeom>
        </p:spPr>
      </p:pic>
      <p:pic>
        <p:nvPicPr>
          <p:cNvPr id="6" name="Picture 5">
            <a:extLst>
              <a:ext uri="{FF2B5EF4-FFF2-40B4-BE49-F238E27FC236}">
                <a16:creationId xmlns:a16="http://schemas.microsoft.com/office/drawing/2014/main" id="{90D36C3E-8005-5620-32DA-CA708DFAE3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79463" y="4353767"/>
            <a:ext cx="867723" cy="867723"/>
          </a:xfrm>
          <a:prstGeom prst="rect">
            <a:avLst/>
          </a:prstGeom>
        </p:spPr>
      </p:pic>
    </p:spTree>
    <p:extLst>
      <p:ext uri="{BB962C8B-B14F-4D97-AF65-F5344CB8AC3E}">
        <p14:creationId xmlns:p14="http://schemas.microsoft.com/office/powerpoint/2010/main" val="33596998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Item Arrangement</a:t>
            </a:r>
          </a:p>
        </p:txBody>
      </p:sp>
      <p:sp>
        <p:nvSpPr>
          <p:cNvPr id="3" name="Content Placeholder 2"/>
          <p:cNvSpPr>
            <a:spLocks noGrp="1"/>
          </p:cNvSpPr>
          <p:nvPr>
            <p:ph idx="1"/>
          </p:nvPr>
        </p:nvSpPr>
        <p:spPr/>
        <p:txBody>
          <a:bodyPr/>
          <a:lstStyle/>
          <a:p>
            <a:r>
              <a:rPr lang="en-US" dirty="0"/>
              <a:t>Align alternatives or choices into </a:t>
            </a:r>
            <a:r>
              <a:rPr lang="en-US" b="1" dirty="0"/>
              <a:t>single columns </a:t>
            </a:r>
            <a:r>
              <a:rPr lang="en-US" dirty="0"/>
              <a:t>whenever possible.</a:t>
            </a:r>
          </a:p>
          <a:p>
            <a:pPr lvl="1"/>
            <a:r>
              <a:rPr lang="en-IN" dirty="0"/>
              <a:t>Orient for top-to-bottom reading.</a:t>
            </a:r>
          </a:p>
          <a:p>
            <a:pPr lvl="1"/>
            <a:r>
              <a:rPr lang="en-IN" dirty="0"/>
              <a:t>Left-justify descriptions.</a:t>
            </a:r>
          </a:p>
          <a:p>
            <a:r>
              <a:rPr lang="en-US" dirty="0"/>
              <a:t>If a </a:t>
            </a:r>
            <a:r>
              <a:rPr lang="en-US" b="1" dirty="0"/>
              <a:t>horizontal orientation </a:t>
            </a:r>
            <a:r>
              <a:rPr lang="en-US" dirty="0"/>
              <a:t>of descriptions must be maintained</a:t>
            </a:r>
          </a:p>
          <a:p>
            <a:pPr lvl="1"/>
            <a:r>
              <a:rPr lang="en-IN" dirty="0"/>
              <a:t>Organize for </a:t>
            </a:r>
            <a:r>
              <a:rPr lang="en-IN" b="1" dirty="0"/>
              <a:t>left-to-right reading</a:t>
            </a:r>
            <a:r>
              <a:rPr lang="en-IN" dirty="0"/>
              <a:t>.</a:t>
            </a:r>
          </a:p>
        </p:txBody>
      </p:sp>
      <p:pic>
        <p:nvPicPr>
          <p:cNvPr id="3074" name="Picture 2" descr="How To Make A Simple Menu With WordPress | Darrel Wils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249" y="2462188"/>
            <a:ext cx="7096572" cy="3991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5542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Line Separators</a:t>
            </a:r>
          </a:p>
        </p:txBody>
      </p:sp>
      <p:sp>
        <p:nvSpPr>
          <p:cNvPr id="3" name="Content Placeholder 2"/>
          <p:cNvSpPr>
            <a:spLocks noGrp="1"/>
          </p:cNvSpPr>
          <p:nvPr>
            <p:ph idx="1"/>
          </p:nvPr>
        </p:nvSpPr>
        <p:spPr/>
        <p:txBody>
          <a:bodyPr/>
          <a:lstStyle/>
          <a:p>
            <a:r>
              <a:rPr lang="en-US" b="1" dirty="0"/>
              <a:t>Separate </a:t>
            </a:r>
            <a:r>
              <a:rPr lang="en-US" dirty="0"/>
              <a:t>vertically </a:t>
            </a:r>
            <a:r>
              <a:rPr lang="en-US" b="1" dirty="0"/>
              <a:t>arrayed groupings with solid lines</a:t>
            </a:r>
            <a:r>
              <a:rPr lang="en-US" dirty="0"/>
              <a:t>.</a:t>
            </a:r>
          </a:p>
          <a:p>
            <a:r>
              <a:rPr lang="en-US" dirty="0"/>
              <a:t>Separate vertically arrayed subgroupings with subtle dotted or dashed lines.</a:t>
            </a:r>
          </a:p>
        </p:txBody>
      </p:sp>
      <p:pic>
        <p:nvPicPr>
          <p:cNvPr id="4" name="Picture 3"/>
          <p:cNvPicPr>
            <a:picLocks noChangeAspect="1"/>
          </p:cNvPicPr>
          <p:nvPr/>
        </p:nvPicPr>
        <p:blipFill>
          <a:blip r:embed="rId2"/>
          <a:stretch>
            <a:fillRect/>
          </a:stretch>
        </p:blipFill>
        <p:spPr>
          <a:xfrm>
            <a:off x="6096000" y="2975097"/>
            <a:ext cx="3549162" cy="3537007"/>
          </a:xfrm>
          <a:prstGeom prst="rect">
            <a:avLst/>
          </a:prstGeom>
        </p:spPr>
      </p:pic>
    </p:spTree>
    <p:extLst>
      <p:ext uri="{BB962C8B-B14F-4D97-AF65-F5344CB8AC3E}">
        <p14:creationId xmlns:p14="http://schemas.microsoft.com/office/powerpoint/2010/main" val="16026760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Ordering</a:t>
            </a:r>
          </a:p>
        </p:txBody>
      </p:sp>
      <p:sp>
        <p:nvSpPr>
          <p:cNvPr id="3" name="Content Placeholder 2"/>
          <p:cNvSpPr>
            <a:spLocks noGrp="1"/>
          </p:cNvSpPr>
          <p:nvPr>
            <p:ph idx="1"/>
          </p:nvPr>
        </p:nvSpPr>
        <p:spPr/>
        <p:txBody>
          <a:bodyPr/>
          <a:lstStyle/>
          <a:p>
            <a:r>
              <a:rPr lang="en-US" b="1" dirty="0"/>
              <a:t>Order lists </a:t>
            </a:r>
            <a:r>
              <a:rPr lang="en-US" dirty="0"/>
              <a:t>of choices by their natural order, or</a:t>
            </a:r>
          </a:p>
          <a:p>
            <a:pPr lvl="1"/>
            <a:r>
              <a:rPr lang="en-US" dirty="0"/>
              <a:t>For lists associated with numbers, use numeric order.</a:t>
            </a:r>
          </a:p>
          <a:p>
            <a:pPr lvl="1"/>
            <a:r>
              <a:rPr lang="en-US" dirty="0"/>
              <a:t>For textual lists with a small number of options (seven or less), order by</a:t>
            </a:r>
          </a:p>
          <a:p>
            <a:pPr lvl="2"/>
            <a:r>
              <a:rPr lang="en-US" dirty="0"/>
              <a:t>Sequence of occurrence.</a:t>
            </a:r>
          </a:p>
          <a:p>
            <a:pPr lvl="2"/>
            <a:r>
              <a:rPr lang="en-US" dirty="0"/>
              <a:t>Frequency of occurrence.</a:t>
            </a:r>
          </a:p>
          <a:p>
            <a:pPr lvl="2"/>
            <a:r>
              <a:rPr lang="en-US" dirty="0"/>
              <a:t>Importance.</a:t>
            </a:r>
          </a:p>
          <a:p>
            <a:pPr lvl="2"/>
            <a:r>
              <a:rPr lang="en-US" dirty="0"/>
              <a:t>Semantic similarity.</a:t>
            </a:r>
          </a:p>
          <a:p>
            <a:r>
              <a:rPr lang="en-US" dirty="0"/>
              <a:t>Use alphabetic order for</a:t>
            </a:r>
          </a:p>
          <a:p>
            <a:pPr lvl="1"/>
            <a:r>
              <a:rPr lang="en-US" dirty="0"/>
              <a:t>Long lists (eight or more options).</a:t>
            </a:r>
          </a:p>
          <a:p>
            <a:pPr lvl="1"/>
            <a:r>
              <a:rPr lang="en-US" dirty="0"/>
              <a:t>Short lists with no obvious pattern or frequency.</a:t>
            </a:r>
          </a:p>
          <a:p>
            <a:pPr lvl="1"/>
            <a:endParaRPr lang="en-US" dirty="0"/>
          </a:p>
          <a:p>
            <a:pPr lvl="1"/>
            <a:endParaRPr lang="en-US" dirty="0"/>
          </a:p>
          <a:p>
            <a:r>
              <a:rPr lang="en-US" dirty="0"/>
              <a:t>Separate potentially destructive actions from frequently chosen items.</a:t>
            </a:r>
          </a:p>
          <a:p>
            <a:r>
              <a:rPr lang="en-US" b="1" dirty="0"/>
              <a:t>Maintain a consistent ordering </a:t>
            </a:r>
            <a:r>
              <a:rPr lang="en-US" dirty="0"/>
              <a:t>of options on all related menus.</a:t>
            </a:r>
          </a:p>
          <a:p>
            <a:pPr lvl="1"/>
            <a:r>
              <a:rPr lang="en-US" dirty="0"/>
              <a:t>For </a:t>
            </a:r>
            <a:r>
              <a:rPr lang="en-US" b="1" dirty="0"/>
              <a:t>variable-length menus</a:t>
            </a:r>
            <a:r>
              <a:rPr lang="en-US" dirty="0"/>
              <a:t>, maintain consistent </a:t>
            </a:r>
            <a:r>
              <a:rPr lang="en-US" b="1" dirty="0"/>
              <a:t>relative positions</a:t>
            </a:r>
            <a:r>
              <a:rPr lang="en-US" dirty="0"/>
              <a:t>.</a:t>
            </a:r>
          </a:p>
          <a:p>
            <a:pPr lvl="1"/>
            <a:r>
              <a:rPr lang="en-US" dirty="0"/>
              <a:t>For </a:t>
            </a:r>
            <a:r>
              <a:rPr lang="en-US" b="1" dirty="0"/>
              <a:t>fixed-length menus</a:t>
            </a:r>
            <a:r>
              <a:rPr lang="en-US" dirty="0"/>
              <a:t>, maintain consistent </a:t>
            </a:r>
            <a:r>
              <a:rPr lang="en-US" b="1" dirty="0"/>
              <a:t>absolute positions</a:t>
            </a:r>
            <a:r>
              <a:rPr lang="en-US" dirty="0"/>
              <a:t>.</a:t>
            </a:r>
          </a:p>
        </p:txBody>
      </p:sp>
      <p:pic>
        <p:nvPicPr>
          <p:cNvPr id="4098" name="Picture 2" descr="How to make a restaurant order system in 6 easy steps - MENU TI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805" y="2050009"/>
            <a:ext cx="6288195" cy="2757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7014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t>Grouping</a:t>
            </a:r>
          </a:p>
        </p:txBody>
      </p:sp>
      <p:sp>
        <p:nvSpPr>
          <p:cNvPr id="3" name="Content Placeholder 2"/>
          <p:cNvSpPr>
            <a:spLocks noGrp="1"/>
          </p:cNvSpPr>
          <p:nvPr>
            <p:ph idx="1"/>
          </p:nvPr>
        </p:nvSpPr>
        <p:spPr/>
        <p:txBody>
          <a:bodyPr/>
          <a:lstStyle/>
          <a:p>
            <a:r>
              <a:rPr lang="en-US" dirty="0"/>
              <a:t>Create </a:t>
            </a:r>
            <a:r>
              <a:rPr lang="en-US" b="1" dirty="0"/>
              <a:t>groupings of items </a:t>
            </a:r>
            <a:r>
              <a:rPr lang="en-US" dirty="0"/>
              <a:t>that are </a:t>
            </a:r>
            <a:r>
              <a:rPr lang="en-US" b="1" dirty="0"/>
              <a:t>logical</a:t>
            </a:r>
            <a:r>
              <a:rPr lang="en-US" dirty="0"/>
              <a:t>, </a:t>
            </a:r>
            <a:r>
              <a:rPr lang="en-US" b="1" dirty="0"/>
              <a:t>distinctive</a:t>
            </a:r>
            <a:r>
              <a:rPr lang="en-US" dirty="0"/>
              <a:t>, &amp; </a:t>
            </a:r>
            <a:r>
              <a:rPr lang="en-US" b="1" dirty="0"/>
              <a:t>mutually exclusive</a:t>
            </a:r>
            <a:r>
              <a:rPr lang="en-US" dirty="0"/>
              <a:t>.</a:t>
            </a:r>
          </a:p>
          <a:p>
            <a:r>
              <a:rPr lang="en-US" dirty="0"/>
              <a:t>Categorize them in such a way as to</a:t>
            </a:r>
          </a:p>
          <a:p>
            <a:pPr lvl="1"/>
            <a:r>
              <a:rPr lang="en-US" b="1" dirty="0"/>
              <a:t>Maximize </a:t>
            </a:r>
            <a:r>
              <a:rPr lang="en-US" dirty="0"/>
              <a:t>the </a:t>
            </a:r>
            <a:r>
              <a:rPr lang="en-US" b="1" dirty="0"/>
              <a:t>similarity of items </a:t>
            </a:r>
            <a:r>
              <a:rPr lang="en-US" dirty="0"/>
              <a:t>within a category.</a:t>
            </a:r>
          </a:p>
          <a:p>
            <a:pPr lvl="1"/>
            <a:r>
              <a:rPr lang="en-US" b="1" dirty="0"/>
              <a:t>Minimize </a:t>
            </a:r>
            <a:r>
              <a:rPr lang="en-US" dirty="0"/>
              <a:t>the </a:t>
            </a:r>
            <a:r>
              <a:rPr lang="en-US" b="1" dirty="0"/>
              <a:t>similarity of items </a:t>
            </a:r>
            <a:r>
              <a:rPr lang="en-US" dirty="0"/>
              <a:t>across categories.</a:t>
            </a:r>
          </a:p>
          <a:p>
            <a:r>
              <a:rPr lang="en-US" dirty="0"/>
              <a:t>Present </a:t>
            </a:r>
            <a:r>
              <a:rPr lang="en-US" b="1" dirty="0"/>
              <a:t>no more than six </a:t>
            </a:r>
            <a:r>
              <a:rPr lang="en-US" dirty="0"/>
              <a:t>or </a:t>
            </a:r>
            <a:r>
              <a:rPr lang="en-US" b="1" dirty="0"/>
              <a:t>seven groupings </a:t>
            </a:r>
            <a:r>
              <a:rPr lang="en-US" dirty="0"/>
              <a:t>on a screen.</a:t>
            </a:r>
          </a:p>
          <a:p>
            <a:r>
              <a:rPr lang="en-US" b="1" dirty="0"/>
              <a:t>Order categorized groupings </a:t>
            </a:r>
            <a:r>
              <a:rPr lang="en-US" dirty="0"/>
              <a:t>in a meaningful way.</a:t>
            </a:r>
          </a:p>
          <a:p>
            <a:r>
              <a:rPr lang="en-US" dirty="0"/>
              <a:t>If meaningful categories cannot be developed and more than eight options must be displayed on a screen, create arbitrary visual groupings that</a:t>
            </a:r>
          </a:p>
          <a:p>
            <a:pPr lvl="1"/>
            <a:r>
              <a:rPr lang="en-US" dirty="0"/>
              <a:t>Consist of about </a:t>
            </a:r>
            <a:r>
              <a:rPr lang="en-US" b="1" dirty="0"/>
              <a:t>four or five</a:t>
            </a:r>
            <a:r>
              <a:rPr lang="en-US" dirty="0"/>
              <a:t>, but </a:t>
            </a:r>
            <a:r>
              <a:rPr lang="en-US" b="1" dirty="0"/>
              <a:t>never more than seven</a:t>
            </a:r>
            <a:r>
              <a:rPr lang="en-US" dirty="0"/>
              <a:t> </a:t>
            </a:r>
            <a:r>
              <a:rPr lang="en-US" b="1" dirty="0"/>
              <a:t>options</a:t>
            </a:r>
            <a:r>
              <a:rPr lang="en-US" dirty="0"/>
              <a:t>.</a:t>
            </a:r>
          </a:p>
          <a:p>
            <a:pPr lvl="1"/>
            <a:r>
              <a:rPr lang="en-US" dirty="0"/>
              <a:t>Are of equal size.</a:t>
            </a:r>
          </a:p>
          <a:p>
            <a:r>
              <a:rPr lang="en-US" b="1" dirty="0"/>
              <a:t>Separate groupings </a:t>
            </a:r>
            <a:r>
              <a:rPr lang="en-US" dirty="0"/>
              <a:t>created through either</a:t>
            </a:r>
          </a:p>
          <a:p>
            <a:pPr lvl="1"/>
            <a:r>
              <a:rPr lang="en-US" b="1" dirty="0"/>
              <a:t>Wider spacing</a:t>
            </a:r>
            <a:r>
              <a:rPr lang="en-US" dirty="0"/>
              <a:t>, or</a:t>
            </a:r>
          </a:p>
          <a:p>
            <a:pPr lvl="1"/>
            <a:r>
              <a:rPr lang="en-US" dirty="0"/>
              <a:t>A </a:t>
            </a:r>
            <a:r>
              <a:rPr lang="en-US" b="1" dirty="0"/>
              <a:t>thin ruled line</a:t>
            </a:r>
            <a:r>
              <a:rPr lang="en-US" dirty="0"/>
              <a:t>.</a:t>
            </a:r>
          </a:p>
          <a:p>
            <a:r>
              <a:rPr lang="en-US" dirty="0"/>
              <a:t>Provide </a:t>
            </a:r>
            <a:r>
              <a:rPr lang="en-US" b="1" dirty="0"/>
              <a:t>immediate access to critical </a:t>
            </a:r>
            <a:r>
              <a:rPr lang="en-US" dirty="0"/>
              <a:t>or frequently chosen </a:t>
            </a:r>
            <a:r>
              <a:rPr lang="en-US" b="1" dirty="0"/>
              <a:t>items</a:t>
            </a:r>
            <a:r>
              <a:rPr lang="en-US" dirty="0"/>
              <a:t>.</a:t>
            </a:r>
          </a:p>
          <a:p>
            <a:endParaRPr lang="en-IN" dirty="0"/>
          </a:p>
        </p:txBody>
      </p:sp>
      <p:pic>
        <p:nvPicPr>
          <p:cNvPr id="5" name="Picture 4"/>
          <p:cNvPicPr>
            <a:picLocks noChangeAspect="1"/>
          </p:cNvPicPr>
          <p:nvPr/>
        </p:nvPicPr>
        <p:blipFill>
          <a:blip r:embed="rId2"/>
          <a:stretch>
            <a:fillRect/>
          </a:stretch>
        </p:blipFill>
        <p:spPr>
          <a:xfrm>
            <a:off x="8299938" y="3922495"/>
            <a:ext cx="3760883" cy="2427152"/>
          </a:xfrm>
          <a:prstGeom prst="rect">
            <a:avLst/>
          </a:prstGeom>
        </p:spPr>
      </p:pic>
    </p:spTree>
    <p:extLst>
      <p:ext uri="{BB962C8B-B14F-4D97-AF65-F5344CB8AC3E}">
        <p14:creationId xmlns:p14="http://schemas.microsoft.com/office/powerpoint/2010/main" val="25603475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Web Site Navigation</a:t>
            </a:r>
          </a:p>
        </p:txBody>
      </p:sp>
      <p:sp>
        <p:nvSpPr>
          <p:cNvPr id="3" name="Content Placeholder 2"/>
          <p:cNvSpPr>
            <a:spLocks noGrp="1"/>
          </p:cNvSpPr>
          <p:nvPr>
            <p:ph idx="1"/>
          </p:nvPr>
        </p:nvSpPr>
        <p:spPr/>
        <p:txBody>
          <a:bodyPr/>
          <a:lstStyle/>
          <a:p>
            <a:r>
              <a:rPr lang="en-US" b="1" dirty="0"/>
              <a:t>Navigation </a:t>
            </a:r>
            <a:r>
              <a:rPr lang="en-US" dirty="0"/>
              <a:t>refers to the </a:t>
            </a:r>
            <a:r>
              <a:rPr lang="en-US" b="1" dirty="0"/>
              <a:t>method </a:t>
            </a:r>
            <a:r>
              <a:rPr lang="en-US" dirty="0"/>
              <a:t>people use </a:t>
            </a:r>
            <a:r>
              <a:rPr lang="en-US" b="1" dirty="0"/>
              <a:t>to find </a:t>
            </a:r>
            <a:r>
              <a:rPr lang="en-US" dirty="0"/>
              <a:t>what </a:t>
            </a:r>
            <a:r>
              <a:rPr lang="en-US" b="1" dirty="0"/>
              <a:t>they want in a Web site</a:t>
            </a:r>
            <a:r>
              <a:rPr lang="en-US" dirty="0"/>
              <a:t>.</a:t>
            </a:r>
          </a:p>
          <a:p>
            <a:r>
              <a:rPr lang="en-US" dirty="0"/>
              <a:t>To navigate to a destination, people use available space-based and environmental information, a process called </a:t>
            </a:r>
            <a:r>
              <a:rPr lang="en-US" b="1" dirty="0"/>
              <a:t>wayfinding</a:t>
            </a:r>
            <a:r>
              <a:rPr lang="en-US" dirty="0"/>
              <a:t>. </a:t>
            </a:r>
          </a:p>
          <a:p>
            <a:r>
              <a:rPr lang="en-US" dirty="0"/>
              <a:t>Wayfinding involves four stages: </a:t>
            </a:r>
          </a:p>
          <a:p>
            <a:pPr marL="457200" indent="-457200">
              <a:buFont typeface="+mj-lt"/>
              <a:buAutoNum type="arabicPeriod"/>
            </a:pPr>
            <a:r>
              <a:rPr lang="en-US" b="1" dirty="0"/>
              <a:t>Orientation</a:t>
            </a:r>
          </a:p>
          <a:p>
            <a:pPr lvl="1"/>
            <a:r>
              <a:rPr lang="en-US" dirty="0"/>
              <a:t>One’s </a:t>
            </a:r>
            <a:r>
              <a:rPr lang="en-US" b="1" dirty="0"/>
              <a:t>current location relative to nearby objects </a:t>
            </a:r>
            <a:r>
              <a:rPr lang="en-US" dirty="0"/>
              <a:t>and the destination must be determined, this is called orientation.</a:t>
            </a:r>
          </a:p>
          <a:p>
            <a:pPr marL="457200" indent="-457200">
              <a:buFont typeface="+mj-lt"/>
              <a:buAutoNum type="arabicPeriod"/>
            </a:pPr>
            <a:r>
              <a:rPr lang="en-US" b="1" dirty="0"/>
              <a:t>Route decision</a:t>
            </a:r>
          </a:p>
          <a:p>
            <a:pPr lvl="1"/>
            <a:r>
              <a:rPr lang="en-US" dirty="0"/>
              <a:t>A </a:t>
            </a:r>
            <a:r>
              <a:rPr lang="en-US" b="1" dirty="0"/>
              <a:t>path</a:t>
            </a:r>
            <a:r>
              <a:rPr lang="en-US" dirty="0"/>
              <a:t> must be </a:t>
            </a:r>
            <a:r>
              <a:rPr lang="en-US" b="1" dirty="0"/>
              <a:t>chosen to get to </a:t>
            </a:r>
            <a:r>
              <a:rPr lang="en-US" dirty="0"/>
              <a:t>the </a:t>
            </a:r>
            <a:r>
              <a:rPr lang="en-US" b="1" dirty="0"/>
              <a:t>destination</a:t>
            </a:r>
            <a:r>
              <a:rPr lang="en-US" dirty="0"/>
              <a:t>. </a:t>
            </a:r>
          </a:p>
          <a:p>
            <a:pPr lvl="1"/>
            <a:r>
              <a:rPr lang="en-US" dirty="0"/>
              <a:t>Route decision making is </a:t>
            </a:r>
            <a:r>
              <a:rPr lang="en-US" b="1" dirty="0"/>
              <a:t>improved by minimizing the number of navigational choices</a:t>
            </a:r>
            <a:r>
              <a:rPr lang="en-US" dirty="0"/>
              <a:t>, and by providing signs or prompts at decision points.</a:t>
            </a:r>
          </a:p>
        </p:txBody>
      </p:sp>
    </p:spTree>
    <p:extLst>
      <p:ext uri="{BB962C8B-B14F-4D97-AF65-F5344CB8AC3E}">
        <p14:creationId xmlns:p14="http://schemas.microsoft.com/office/powerpoint/2010/main" val="1944171789"/>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Web Site Navigation</a:t>
            </a:r>
          </a:p>
        </p:txBody>
      </p:sp>
      <p:sp>
        <p:nvSpPr>
          <p:cNvPr id="3" name="Content Placeholder 2"/>
          <p:cNvSpPr>
            <a:spLocks noGrp="1"/>
          </p:cNvSpPr>
          <p:nvPr>
            <p:ph idx="1"/>
          </p:nvPr>
        </p:nvSpPr>
        <p:spPr/>
        <p:txBody>
          <a:bodyPr/>
          <a:lstStyle/>
          <a:p>
            <a:pPr marL="457200" indent="-457200">
              <a:buFont typeface="+mj-lt"/>
              <a:buAutoNum type="arabicPeriod" startAt="3"/>
            </a:pPr>
            <a:r>
              <a:rPr lang="en-US" dirty="0"/>
              <a:t>Route monitoring</a:t>
            </a:r>
          </a:p>
          <a:p>
            <a:pPr lvl="1"/>
            <a:r>
              <a:rPr lang="en-US" dirty="0"/>
              <a:t>The chosen </a:t>
            </a:r>
            <a:r>
              <a:rPr lang="en-US" b="1" dirty="0"/>
              <a:t>route must be monitored </a:t>
            </a:r>
            <a:r>
              <a:rPr lang="en-US" dirty="0"/>
              <a:t>to confirm that it is </a:t>
            </a:r>
            <a:r>
              <a:rPr lang="en-US" b="1" dirty="0"/>
              <a:t>leading to the proper destination</a:t>
            </a:r>
            <a:r>
              <a:rPr lang="en-US" dirty="0"/>
              <a:t>.</a:t>
            </a:r>
          </a:p>
          <a:p>
            <a:pPr marL="457200" indent="-457200">
              <a:buFont typeface="+mj-lt"/>
              <a:buAutoNum type="arabicPeriod" startAt="3"/>
            </a:pPr>
            <a:r>
              <a:rPr lang="en-US" dirty="0"/>
              <a:t>Destination recognition</a:t>
            </a:r>
          </a:p>
          <a:p>
            <a:pPr lvl="1"/>
            <a:r>
              <a:rPr lang="en-US" dirty="0"/>
              <a:t>The </a:t>
            </a:r>
            <a:r>
              <a:rPr lang="en-US" b="1" dirty="0"/>
              <a:t>destination</a:t>
            </a:r>
            <a:r>
              <a:rPr lang="en-US" dirty="0"/>
              <a:t>, when it is found, </a:t>
            </a:r>
            <a:r>
              <a:rPr lang="en-US" b="1" dirty="0"/>
              <a:t>must be easily recognized</a:t>
            </a:r>
            <a:r>
              <a:rPr lang="en-US" dirty="0"/>
              <a:t>.</a:t>
            </a:r>
          </a:p>
          <a:p>
            <a:pPr lvl="1"/>
            <a:r>
              <a:rPr lang="en-US" dirty="0"/>
              <a:t>To </a:t>
            </a:r>
            <a:r>
              <a:rPr lang="en-US" b="1" dirty="0"/>
              <a:t>aid recognition</a:t>
            </a:r>
            <a:r>
              <a:rPr lang="en-US" dirty="0"/>
              <a:t>, provide </a:t>
            </a:r>
            <a:r>
              <a:rPr lang="en-US" b="1" dirty="0"/>
              <a:t>clear and consistent identities </a:t>
            </a:r>
            <a:r>
              <a:rPr lang="en-US" dirty="0"/>
              <a:t>to destinations.</a:t>
            </a:r>
            <a:endParaRPr lang="en-IN" dirty="0"/>
          </a:p>
        </p:txBody>
      </p:sp>
    </p:spTree>
    <p:extLst>
      <p:ext uri="{BB962C8B-B14F-4D97-AF65-F5344CB8AC3E}">
        <p14:creationId xmlns:p14="http://schemas.microsoft.com/office/powerpoint/2010/main" val="413347221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Site Navigation Problems</a:t>
            </a:r>
          </a:p>
        </p:txBody>
      </p:sp>
      <p:sp>
        <p:nvSpPr>
          <p:cNvPr id="3" name="Content Placeholder 2"/>
          <p:cNvSpPr>
            <a:spLocks noGrp="1"/>
          </p:cNvSpPr>
          <p:nvPr>
            <p:ph idx="1"/>
          </p:nvPr>
        </p:nvSpPr>
        <p:spPr/>
        <p:txBody>
          <a:bodyPr/>
          <a:lstStyle/>
          <a:p>
            <a:r>
              <a:rPr lang="en-US" b="1" dirty="0"/>
              <a:t>Technical Navigation Issues:</a:t>
            </a:r>
          </a:p>
          <a:p>
            <a:pPr lvl="1"/>
            <a:r>
              <a:rPr lang="en-US" b="1" dirty="0"/>
              <a:t>Non-Linear Navigation</a:t>
            </a:r>
            <a:r>
              <a:rPr lang="en-US" dirty="0"/>
              <a:t>: Unlike traditional graphical systems, the web's nature </a:t>
            </a:r>
            <a:r>
              <a:rPr lang="en-US" b="1" dirty="0"/>
              <a:t>allows users to jump between pages </a:t>
            </a:r>
            <a:r>
              <a:rPr lang="en-US" dirty="0"/>
              <a:t>in no prescribed sequence, which might lead to disorientation.</a:t>
            </a:r>
          </a:p>
          <a:p>
            <a:pPr lvl="1"/>
            <a:r>
              <a:rPr lang="en-US" b="1" dirty="0"/>
              <a:t>Multiple Navigational Systems</a:t>
            </a:r>
            <a:r>
              <a:rPr lang="en-US" dirty="0"/>
              <a:t>: Users deal with both the </a:t>
            </a:r>
            <a:r>
              <a:rPr lang="en-US" b="1" dirty="0"/>
              <a:t>browser's navigation </a:t>
            </a:r>
            <a:r>
              <a:rPr lang="en-US" dirty="0"/>
              <a:t>(Back button, for instance) and </a:t>
            </a:r>
            <a:r>
              <a:rPr lang="en-US" b="1" dirty="0"/>
              <a:t>the website's internal links</a:t>
            </a:r>
            <a:r>
              <a:rPr lang="en-US" dirty="0"/>
              <a:t>, which might not always align seamlessly.</a:t>
            </a:r>
          </a:p>
          <a:p>
            <a:pPr lvl="1"/>
            <a:r>
              <a:rPr lang="en-US" b="1" dirty="0"/>
              <a:t>Growing Complexity</a:t>
            </a:r>
            <a:r>
              <a:rPr lang="en-US" dirty="0"/>
              <a:t>: Websites tend to expand over time, potentially leading to </a:t>
            </a:r>
            <a:r>
              <a:rPr lang="en-US" b="1" dirty="0"/>
              <a:t>complex structures </a:t>
            </a:r>
            <a:r>
              <a:rPr lang="en-US" dirty="0"/>
              <a:t>and menus that </a:t>
            </a:r>
            <a:r>
              <a:rPr lang="en-US" b="1" dirty="0"/>
              <a:t>make finding information challenging</a:t>
            </a:r>
            <a:r>
              <a:rPr lang="en-US" dirty="0"/>
              <a:t>.</a:t>
            </a:r>
          </a:p>
          <a:p>
            <a:r>
              <a:rPr lang="en-US" b="1" dirty="0"/>
              <a:t>Usage Problems:</a:t>
            </a:r>
          </a:p>
          <a:p>
            <a:pPr lvl="1"/>
            <a:r>
              <a:rPr lang="en-US" b="1" dirty="0"/>
              <a:t>Heavy Mental Load</a:t>
            </a:r>
            <a:r>
              <a:rPr lang="en-US" dirty="0"/>
              <a:t>: Users may feel </a:t>
            </a:r>
            <a:r>
              <a:rPr lang="en-US" b="1" dirty="0"/>
              <a:t>overwhelmed by the number of links presented </a:t>
            </a:r>
            <a:r>
              <a:rPr lang="en-US" dirty="0"/>
              <a:t>on a page or </a:t>
            </a:r>
            <a:r>
              <a:rPr lang="en-US" b="1" dirty="0"/>
              <a:t>struggle to distinguish the relevance </a:t>
            </a:r>
            <a:r>
              <a:rPr lang="en-US" dirty="0"/>
              <a:t>of each link to their task.</a:t>
            </a:r>
          </a:p>
          <a:p>
            <a:pPr lvl="1"/>
            <a:r>
              <a:rPr lang="en-US" b="1" dirty="0"/>
              <a:t>Spatial Disorientation</a:t>
            </a:r>
            <a:r>
              <a:rPr lang="en-US" dirty="0"/>
              <a:t>: Users might </a:t>
            </a:r>
            <a:r>
              <a:rPr lang="en-US" b="1" dirty="0"/>
              <a:t>feel lost in the web space </a:t>
            </a:r>
            <a:r>
              <a:rPr lang="en-US" dirty="0"/>
              <a:t>due to inadequate understanding of the site's layout or structure. Scrolling pages or long chains of links can lead to loss of context and disorientation.</a:t>
            </a:r>
          </a:p>
          <a:p>
            <a:pPr lvl="1"/>
            <a:r>
              <a:rPr lang="en-US" b="1" dirty="0"/>
              <a:t>Abandonment due to Difficulty</a:t>
            </a:r>
            <a:r>
              <a:rPr lang="en-US" dirty="0"/>
              <a:t>: If navigation becomes too challenging or information overload occurs, </a:t>
            </a:r>
            <a:r>
              <a:rPr lang="en-US" b="1" dirty="0"/>
              <a:t>users may abandon their tasks</a:t>
            </a:r>
            <a:r>
              <a:rPr lang="en-US" dirty="0"/>
              <a:t>, impacting goals like completing purchases on shopping sites.</a:t>
            </a:r>
          </a:p>
        </p:txBody>
      </p:sp>
    </p:spTree>
    <p:extLst>
      <p:ext uri="{BB962C8B-B14F-4D97-AF65-F5344CB8AC3E}">
        <p14:creationId xmlns:p14="http://schemas.microsoft.com/office/powerpoint/2010/main" val="19457622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Site Navigation Problems Solutions</a:t>
            </a:r>
          </a:p>
        </p:txBody>
      </p:sp>
      <p:sp>
        <p:nvSpPr>
          <p:cNvPr id="3" name="Content Placeholder 2"/>
          <p:cNvSpPr>
            <a:spLocks noGrp="1"/>
          </p:cNvSpPr>
          <p:nvPr>
            <p:ph idx="1"/>
          </p:nvPr>
        </p:nvSpPr>
        <p:spPr/>
        <p:txBody>
          <a:bodyPr/>
          <a:lstStyle/>
          <a:p>
            <a:r>
              <a:rPr lang="en-US" b="1" dirty="0"/>
              <a:t>Clear Link Labels</a:t>
            </a:r>
            <a:r>
              <a:rPr lang="en-US" dirty="0"/>
              <a:t>: Websites should </a:t>
            </a:r>
            <a:r>
              <a:rPr lang="en-US" b="1" dirty="0"/>
              <a:t>provide clear and descriptive link labels</a:t>
            </a:r>
            <a:r>
              <a:rPr lang="en-US" dirty="0"/>
              <a:t>, offering users a better idea of where they'll be directed.</a:t>
            </a:r>
          </a:p>
          <a:p>
            <a:r>
              <a:rPr lang="en-US" b="1" dirty="0"/>
              <a:t>Consistent Structure</a:t>
            </a:r>
            <a:r>
              <a:rPr lang="en-US" dirty="0"/>
              <a:t>: </a:t>
            </a:r>
            <a:r>
              <a:rPr lang="en-US" b="1" dirty="0"/>
              <a:t>Maintaining </a:t>
            </a:r>
            <a:r>
              <a:rPr lang="en-US" dirty="0"/>
              <a:t>a </a:t>
            </a:r>
            <a:r>
              <a:rPr lang="en-US" b="1" dirty="0"/>
              <a:t>consistent layout and navigation structure </a:t>
            </a:r>
            <a:r>
              <a:rPr lang="en-US" dirty="0"/>
              <a:t>can aid users in developing mental models of the website.</a:t>
            </a:r>
          </a:p>
          <a:p>
            <a:r>
              <a:rPr lang="en-US" b="1" dirty="0"/>
              <a:t>Reduced Cognitive Load</a:t>
            </a:r>
            <a:r>
              <a:rPr lang="en-US" dirty="0"/>
              <a:t>: </a:t>
            </a:r>
            <a:r>
              <a:rPr lang="en-US" b="1" dirty="0"/>
              <a:t>Minimize unnecessary links or information overload</a:t>
            </a:r>
            <a:r>
              <a:rPr lang="en-US" dirty="0"/>
              <a:t>, providing users with a smoother and less overwhelming experience.</a:t>
            </a:r>
          </a:p>
          <a:p>
            <a:endParaRPr lang="en-IN" dirty="0"/>
          </a:p>
        </p:txBody>
      </p:sp>
    </p:spTree>
    <p:extLst>
      <p:ext uri="{BB962C8B-B14F-4D97-AF65-F5344CB8AC3E}">
        <p14:creationId xmlns:p14="http://schemas.microsoft.com/office/powerpoint/2010/main" val="17686488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Site Navigation Goals</a:t>
            </a:r>
          </a:p>
        </p:txBody>
      </p:sp>
      <p:sp>
        <p:nvSpPr>
          <p:cNvPr id="3" name="Content Placeholder 2"/>
          <p:cNvSpPr>
            <a:spLocks noGrp="1"/>
          </p:cNvSpPr>
          <p:nvPr>
            <p:ph idx="1"/>
          </p:nvPr>
        </p:nvSpPr>
        <p:spPr/>
        <p:txBody>
          <a:bodyPr/>
          <a:lstStyle/>
          <a:p>
            <a:r>
              <a:rPr lang="en-US" dirty="0"/>
              <a:t>Crucial aspect of website navigation: </a:t>
            </a:r>
          </a:p>
          <a:p>
            <a:pPr lvl="1"/>
            <a:r>
              <a:rPr lang="en-US" dirty="0"/>
              <a:t>The inherent complexity due to the </a:t>
            </a:r>
            <a:r>
              <a:rPr lang="en-US" b="1" dirty="0"/>
              <a:t>lack of perceived structure </a:t>
            </a:r>
            <a:r>
              <a:rPr lang="en-US" dirty="0"/>
              <a:t>compared to traditional applications. </a:t>
            </a:r>
          </a:p>
          <a:p>
            <a:pPr lvl="1"/>
            <a:r>
              <a:rPr lang="en-US" dirty="0"/>
              <a:t>The web's open-ended nature, with </a:t>
            </a:r>
            <a:r>
              <a:rPr lang="en-US" b="1" dirty="0"/>
              <a:t>pages of varying lengths </a:t>
            </a:r>
            <a:r>
              <a:rPr lang="en-US" dirty="0"/>
              <a:t>and </a:t>
            </a:r>
            <a:r>
              <a:rPr lang="en-US" b="1" dirty="0"/>
              <a:t>an abundance of interconnected links</a:t>
            </a:r>
            <a:r>
              <a:rPr lang="en-US" dirty="0"/>
              <a:t>, can easily </a:t>
            </a:r>
            <a:r>
              <a:rPr lang="en-US" b="1" dirty="0"/>
              <a:t>disorient users</a:t>
            </a:r>
            <a:r>
              <a:rPr lang="en-US" dirty="0"/>
              <a:t>.</a:t>
            </a:r>
          </a:p>
          <a:p>
            <a:r>
              <a:rPr lang="en-US" dirty="0"/>
              <a:t>Its effectiveness lies in </a:t>
            </a:r>
            <a:r>
              <a:rPr lang="en-US" b="1" dirty="0"/>
              <a:t>facilitating quick and easy movement </a:t>
            </a:r>
            <a:r>
              <a:rPr lang="en-US" dirty="0"/>
              <a:t>between components with a clear and </a:t>
            </a:r>
            <a:r>
              <a:rPr lang="en-US" b="1" dirty="0"/>
              <a:t>easily understandable structure </a:t>
            </a:r>
            <a:r>
              <a:rPr lang="en-US" dirty="0"/>
              <a:t>and relationship.</a:t>
            </a:r>
          </a:p>
          <a:p>
            <a:r>
              <a:rPr lang="en-US" dirty="0"/>
              <a:t>The key questions you've outlined are fundamental </a:t>
            </a:r>
            <a:r>
              <a:rPr lang="en-US" b="1" dirty="0"/>
              <a:t>for users to navigate seamlessly</a:t>
            </a:r>
            <a:r>
              <a:rPr lang="en-US" dirty="0"/>
              <a:t>:</a:t>
            </a:r>
          </a:p>
          <a:p>
            <a:pPr lvl="1"/>
            <a:r>
              <a:rPr lang="en-US" b="1" dirty="0"/>
              <a:t>Where am I now?</a:t>
            </a:r>
            <a:r>
              <a:rPr lang="en-US" dirty="0"/>
              <a:t>: Providing users with clear indications of their current location within the website is essential for context.</a:t>
            </a:r>
          </a:p>
          <a:p>
            <a:pPr lvl="1"/>
            <a:r>
              <a:rPr lang="en-US" b="1" dirty="0"/>
              <a:t>Where did I come from?</a:t>
            </a:r>
            <a:r>
              <a:rPr lang="en-US" dirty="0"/>
              <a:t>: Understanding the path taken to arrive at the current page aids in retracing steps if needed.</a:t>
            </a:r>
          </a:p>
        </p:txBody>
      </p:sp>
    </p:spTree>
    <p:extLst>
      <p:ext uri="{BB962C8B-B14F-4D97-AF65-F5344CB8AC3E}">
        <p14:creationId xmlns:p14="http://schemas.microsoft.com/office/powerpoint/2010/main" val="3161114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Cont</a:t>
            </a:r>
            <a:r>
              <a:rPr lang="en-IN" dirty="0"/>
              <a:t>…</a:t>
            </a:r>
          </a:p>
        </p:txBody>
      </p:sp>
      <p:sp>
        <p:nvSpPr>
          <p:cNvPr id="3" name="Content Placeholder 2"/>
          <p:cNvSpPr>
            <a:spLocks noGrp="1"/>
          </p:cNvSpPr>
          <p:nvPr>
            <p:ph idx="1"/>
          </p:nvPr>
        </p:nvSpPr>
        <p:spPr/>
        <p:txBody>
          <a:bodyPr/>
          <a:lstStyle/>
          <a:p>
            <a:pPr lvl="1"/>
            <a:r>
              <a:rPr lang="en-US" b="1" dirty="0"/>
              <a:t>Where can I go from here?</a:t>
            </a:r>
            <a:r>
              <a:rPr lang="en-US" dirty="0"/>
              <a:t>: Clearly presenting available options for further navigation allows users to make informed choices.</a:t>
            </a:r>
          </a:p>
          <a:p>
            <a:pPr lvl="1"/>
            <a:r>
              <a:rPr lang="en-US" b="1" dirty="0"/>
              <a:t>How can I get there quickly?</a:t>
            </a:r>
            <a:r>
              <a:rPr lang="en-US" dirty="0"/>
              <a:t>: Offering efficient pathways or tools for swift navigation within the website improves user experience.</a:t>
            </a:r>
          </a:p>
          <a:p>
            <a:r>
              <a:rPr lang="en-US" dirty="0"/>
              <a:t>A </a:t>
            </a:r>
            <a:r>
              <a:rPr lang="en-US" b="1" dirty="0"/>
              <a:t>robust navigational scheme </a:t>
            </a:r>
            <a:r>
              <a:rPr lang="en-US" dirty="0"/>
              <a:t>with intuitive features and tools </a:t>
            </a:r>
            <a:r>
              <a:rPr lang="en-US" b="1" dirty="0"/>
              <a:t>can significantly lessen the problems </a:t>
            </a:r>
            <a:r>
              <a:rPr lang="en-US" dirty="0"/>
              <a:t>associated with </a:t>
            </a:r>
            <a:r>
              <a:rPr lang="en-US" b="1" dirty="0"/>
              <a:t>cognitive overload </a:t>
            </a:r>
            <a:r>
              <a:rPr lang="en-US" dirty="0"/>
              <a:t>and </a:t>
            </a:r>
            <a:r>
              <a:rPr lang="en-US" b="1" dirty="0"/>
              <a:t>feelings of disorientation</a:t>
            </a:r>
            <a:r>
              <a:rPr lang="en-US" dirty="0"/>
              <a:t>. </a:t>
            </a:r>
          </a:p>
        </p:txBody>
      </p:sp>
    </p:spTree>
    <p:extLst>
      <p:ext uri="{BB962C8B-B14F-4D97-AF65-F5344CB8AC3E}">
        <p14:creationId xmlns:p14="http://schemas.microsoft.com/office/powerpoint/2010/main" val="18783519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56F42-9E97-E369-C92F-9E84612DA5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2A554-88F5-2A10-030E-92CEE8123F05}"/>
              </a:ext>
            </a:extLst>
          </p:cNvPr>
          <p:cNvSpPr>
            <a:spLocks noGrp="1"/>
          </p:cNvSpPr>
          <p:nvPr>
            <p:ph type="title"/>
          </p:nvPr>
        </p:nvSpPr>
        <p:spPr/>
        <p:txBody>
          <a:bodyPr/>
          <a:lstStyle/>
          <a:p>
            <a:r>
              <a:rPr lang="en-US" dirty="0"/>
              <a:t>Information Architecture (IA) (contd.)</a:t>
            </a:r>
            <a:endParaRPr lang="en-IN" dirty="0"/>
          </a:p>
        </p:txBody>
      </p:sp>
      <p:sp>
        <p:nvSpPr>
          <p:cNvPr id="3" name="Content Placeholder 2">
            <a:extLst>
              <a:ext uri="{FF2B5EF4-FFF2-40B4-BE49-F238E27FC236}">
                <a16:creationId xmlns:a16="http://schemas.microsoft.com/office/drawing/2014/main" id="{0A4E81B0-EB69-A725-8AE4-17976018D0C9}"/>
              </a:ext>
            </a:extLst>
          </p:cNvPr>
          <p:cNvSpPr>
            <a:spLocks noGrp="1"/>
          </p:cNvSpPr>
          <p:nvPr>
            <p:ph idx="1"/>
          </p:nvPr>
        </p:nvSpPr>
        <p:spPr/>
        <p:txBody>
          <a:bodyPr/>
          <a:lstStyle/>
          <a:p>
            <a:r>
              <a:rPr lang="en-US" b="1" dirty="0"/>
              <a:t>User</a:t>
            </a:r>
          </a:p>
          <a:p>
            <a:pPr lvl="1"/>
            <a:r>
              <a:rPr lang="en-US" b="1" dirty="0"/>
              <a:t>Who</a:t>
            </a:r>
            <a:r>
              <a:rPr lang="en-US" dirty="0"/>
              <a:t> is consuming the content?</a:t>
            </a:r>
          </a:p>
          <a:p>
            <a:pPr lvl="1"/>
            <a:r>
              <a:rPr lang="en-US" b="1" dirty="0"/>
              <a:t>What</a:t>
            </a:r>
            <a:r>
              <a:rPr lang="en-US" dirty="0"/>
              <a:t> value does it provide?</a:t>
            </a:r>
          </a:p>
          <a:p>
            <a:pPr lvl="1"/>
            <a:r>
              <a:rPr lang="en-US" b="1" dirty="0"/>
              <a:t>What</a:t>
            </a:r>
            <a:r>
              <a:rPr lang="en-US" dirty="0"/>
              <a:t> preexisting expectations do they have?</a:t>
            </a:r>
          </a:p>
          <a:p>
            <a:pPr lvl="1"/>
            <a:r>
              <a:rPr lang="en-US" dirty="0"/>
              <a:t>Users comprise the </a:t>
            </a:r>
            <a:r>
              <a:rPr lang="en-US" b="1" dirty="0"/>
              <a:t>audience</a:t>
            </a:r>
            <a:r>
              <a:rPr lang="en-US" dirty="0"/>
              <a:t>, </a:t>
            </a:r>
            <a:r>
              <a:rPr lang="en-US" b="1" dirty="0"/>
              <a:t>tasks</a:t>
            </a:r>
            <a:r>
              <a:rPr lang="en-US" dirty="0"/>
              <a:t>, </a:t>
            </a:r>
            <a:r>
              <a:rPr lang="en-US" b="1" dirty="0"/>
              <a:t>needs</a:t>
            </a:r>
            <a:r>
              <a:rPr lang="en-US" dirty="0"/>
              <a:t>, </a:t>
            </a:r>
            <a:r>
              <a:rPr lang="en-US" b="1" dirty="0"/>
              <a:t>experiences </a:t>
            </a:r>
            <a:r>
              <a:rPr lang="en-US" dirty="0"/>
              <a:t>and how they seek information.</a:t>
            </a:r>
          </a:p>
          <a:p>
            <a:endParaRPr lang="en-US" dirty="0"/>
          </a:p>
          <a:p>
            <a:endParaRPr lang="en-IN" dirty="0"/>
          </a:p>
        </p:txBody>
      </p:sp>
      <p:pic>
        <p:nvPicPr>
          <p:cNvPr id="4" name="Picture 3">
            <a:extLst>
              <a:ext uri="{FF2B5EF4-FFF2-40B4-BE49-F238E27FC236}">
                <a16:creationId xmlns:a16="http://schemas.microsoft.com/office/drawing/2014/main" id="{738F95BE-A740-F2B9-F81D-48494B2F198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030825" y="1347921"/>
            <a:ext cx="867723" cy="867723"/>
          </a:xfrm>
          <a:prstGeom prst="rect">
            <a:avLst/>
          </a:prstGeom>
        </p:spPr>
      </p:pic>
    </p:spTree>
    <p:extLst>
      <p:ext uri="{BB962C8B-B14F-4D97-AF65-F5344CB8AC3E}">
        <p14:creationId xmlns:p14="http://schemas.microsoft.com/office/powerpoint/2010/main" val="13256383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Site Navigation Aids</a:t>
            </a:r>
          </a:p>
        </p:txBody>
      </p:sp>
      <p:sp>
        <p:nvSpPr>
          <p:cNvPr id="3" name="Content Placeholder 2"/>
          <p:cNvSpPr>
            <a:spLocks noGrp="1"/>
          </p:cNvSpPr>
          <p:nvPr>
            <p:ph idx="1"/>
          </p:nvPr>
        </p:nvSpPr>
        <p:spPr/>
        <p:txBody>
          <a:bodyPr/>
          <a:lstStyle/>
          <a:p>
            <a:r>
              <a:rPr lang="en-US" dirty="0"/>
              <a:t>To aid Web site navigation and learning</a:t>
            </a:r>
          </a:p>
          <a:p>
            <a:pPr lvl="1"/>
            <a:r>
              <a:rPr lang="en-US" b="1" dirty="0"/>
              <a:t>Provide a map </a:t>
            </a:r>
            <a:r>
              <a:rPr lang="en-US" dirty="0"/>
              <a:t>or </a:t>
            </a:r>
            <a:r>
              <a:rPr lang="en-US" b="1" dirty="0"/>
              <a:t>overview </a:t>
            </a:r>
            <a:r>
              <a:rPr lang="en-US" dirty="0"/>
              <a:t>of the menu hierarchy.</a:t>
            </a:r>
          </a:p>
          <a:p>
            <a:pPr lvl="1"/>
            <a:r>
              <a:rPr lang="en-US" dirty="0"/>
              <a:t>Provide click ability prompts.</a:t>
            </a:r>
          </a:p>
          <a:p>
            <a:pPr lvl="1"/>
            <a:r>
              <a:rPr lang="en-US" dirty="0"/>
              <a:t>Provide a “</a:t>
            </a:r>
            <a:r>
              <a:rPr lang="en-US" b="1" dirty="0"/>
              <a:t>look ahead</a:t>
            </a:r>
            <a:r>
              <a:rPr lang="en-US" dirty="0"/>
              <a:t>” at the </a:t>
            </a:r>
            <a:r>
              <a:rPr lang="en-US" b="1" dirty="0"/>
              <a:t>next level of choices</a:t>
            </a:r>
            <a:r>
              <a:rPr lang="en-US" dirty="0"/>
              <a:t>, </a:t>
            </a:r>
            <a:r>
              <a:rPr lang="en-US" b="1" dirty="0"/>
              <a:t>alternatives </a:t>
            </a:r>
            <a:r>
              <a:rPr lang="en-US" dirty="0"/>
              <a:t>that will be presented when a currently viewed choice is selected.</a:t>
            </a:r>
          </a:p>
          <a:p>
            <a:pPr lvl="1"/>
            <a:r>
              <a:rPr lang="en-US" b="1" dirty="0"/>
              <a:t>Change </a:t>
            </a:r>
            <a:r>
              <a:rPr lang="en-US" dirty="0"/>
              <a:t>the </a:t>
            </a:r>
            <a:r>
              <a:rPr lang="en-US" b="1" dirty="0"/>
              <a:t>color of a link </a:t>
            </a:r>
            <a:r>
              <a:rPr lang="en-US" dirty="0"/>
              <a:t>that has been clicked.</a:t>
            </a:r>
          </a:p>
          <a:p>
            <a:r>
              <a:rPr lang="en-US" dirty="0"/>
              <a:t>Provide feedback concerning one’s current location</a:t>
            </a:r>
          </a:p>
          <a:p>
            <a:pPr lvl="1"/>
            <a:r>
              <a:rPr lang="en-US" dirty="0"/>
              <a:t>Provide </a:t>
            </a:r>
            <a:r>
              <a:rPr lang="en-US" b="1" dirty="0"/>
              <a:t>navigation history</a:t>
            </a:r>
            <a:r>
              <a:rPr lang="en-US" dirty="0"/>
              <a:t>.</a:t>
            </a:r>
          </a:p>
          <a:p>
            <a:pPr lvl="1"/>
            <a:r>
              <a:rPr lang="en-US" dirty="0"/>
              <a:t>Provide </a:t>
            </a:r>
            <a:r>
              <a:rPr lang="en-US" b="1" dirty="0"/>
              <a:t>breadcrumbs</a:t>
            </a:r>
            <a:r>
              <a:rPr lang="en-US" dirty="0"/>
              <a:t>.</a:t>
            </a:r>
          </a:p>
          <a:p>
            <a:pPr lvl="1"/>
            <a:r>
              <a:rPr lang="en-US" b="1" dirty="0"/>
              <a:t>Match link text to </a:t>
            </a:r>
            <a:r>
              <a:rPr lang="en-US" dirty="0"/>
              <a:t>the destination </a:t>
            </a:r>
            <a:r>
              <a:rPr lang="en-US" b="1" dirty="0"/>
              <a:t>page heading</a:t>
            </a:r>
            <a:r>
              <a:rPr lang="en-US" dirty="0"/>
              <a:t>.</a:t>
            </a:r>
            <a:endParaRPr lang="en-IN" dirty="0"/>
          </a:p>
        </p:txBody>
      </p:sp>
    </p:spTree>
    <p:extLst>
      <p:ext uri="{BB962C8B-B14F-4D97-AF65-F5344CB8AC3E}">
        <p14:creationId xmlns:p14="http://schemas.microsoft.com/office/powerpoint/2010/main" val="3404153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Web Site Organization</a:t>
            </a:r>
          </a:p>
        </p:txBody>
      </p:sp>
      <p:sp>
        <p:nvSpPr>
          <p:cNvPr id="3" name="Content Placeholder 2"/>
          <p:cNvSpPr>
            <a:spLocks noGrp="1"/>
          </p:cNvSpPr>
          <p:nvPr>
            <p:ph idx="1"/>
          </p:nvPr>
        </p:nvSpPr>
        <p:spPr/>
        <p:txBody>
          <a:bodyPr/>
          <a:lstStyle/>
          <a:p>
            <a:r>
              <a:rPr lang="en-US" b="1" dirty="0"/>
              <a:t>Divide content</a:t>
            </a:r>
            <a:r>
              <a:rPr lang="en-US" dirty="0"/>
              <a:t> into logical </a:t>
            </a:r>
            <a:r>
              <a:rPr lang="en-US" b="1" dirty="0"/>
              <a:t>fragments</a:t>
            </a:r>
            <a:r>
              <a:rPr lang="en-US" dirty="0"/>
              <a:t>, or </a:t>
            </a:r>
            <a:r>
              <a:rPr lang="en-US" b="1" dirty="0"/>
              <a:t>units</a:t>
            </a:r>
            <a:r>
              <a:rPr lang="en-US" dirty="0"/>
              <a:t>.</a:t>
            </a:r>
          </a:p>
          <a:p>
            <a:r>
              <a:rPr lang="en-US" dirty="0"/>
              <a:t>Establish a </a:t>
            </a:r>
            <a:r>
              <a:rPr lang="en-US" b="1" dirty="0"/>
              <a:t>hierarchy of generality </a:t>
            </a:r>
            <a:r>
              <a:rPr lang="en-US" dirty="0"/>
              <a:t>or </a:t>
            </a:r>
            <a:r>
              <a:rPr lang="en-US" b="1" dirty="0"/>
              <a:t>importance</a:t>
            </a:r>
            <a:r>
              <a:rPr lang="en-US" dirty="0"/>
              <a:t>.</a:t>
            </a:r>
          </a:p>
          <a:p>
            <a:pPr lvl="1"/>
            <a:r>
              <a:rPr lang="en-US" dirty="0"/>
              <a:t>Restrict to two levels requiring no more than two clicks to reach deepest content, whenever possible.</a:t>
            </a:r>
            <a:endParaRPr lang="en-IN" dirty="0"/>
          </a:p>
        </p:txBody>
      </p:sp>
    </p:spTree>
    <p:extLst>
      <p:ext uri="{BB962C8B-B14F-4D97-AF65-F5344CB8AC3E}">
        <p14:creationId xmlns:p14="http://schemas.microsoft.com/office/powerpoint/2010/main" val="26178401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Navigation Elements</a:t>
            </a:r>
          </a:p>
        </p:txBody>
      </p:sp>
      <p:sp>
        <p:nvSpPr>
          <p:cNvPr id="3" name="Content Placeholder 2"/>
          <p:cNvSpPr>
            <a:spLocks noGrp="1"/>
          </p:cNvSpPr>
          <p:nvPr>
            <p:ph idx="1"/>
          </p:nvPr>
        </p:nvSpPr>
        <p:spPr/>
        <p:txBody>
          <a:bodyPr/>
          <a:lstStyle/>
          <a:p>
            <a:r>
              <a:rPr lang="en-US" dirty="0"/>
              <a:t>Differentiate and group navigation elements.</a:t>
            </a:r>
          </a:p>
          <a:p>
            <a:pPr lvl="1"/>
            <a:r>
              <a:rPr lang="en-US" dirty="0"/>
              <a:t>Provide a </a:t>
            </a:r>
            <a:r>
              <a:rPr lang="en-US" b="1" dirty="0"/>
              <a:t>global navigation bar </a:t>
            </a:r>
            <a:r>
              <a:rPr lang="en-US" dirty="0"/>
              <a:t>at the top of each page.</a:t>
            </a:r>
          </a:p>
          <a:p>
            <a:pPr lvl="1"/>
            <a:r>
              <a:rPr lang="en-US" dirty="0"/>
              <a:t>Provide a </a:t>
            </a:r>
            <a:r>
              <a:rPr lang="en-US" b="1" dirty="0"/>
              <a:t>local category </a:t>
            </a:r>
            <a:r>
              <a:rPr lang="en-US" dirty="0"/>
              <a:t>or</a:t>
            </a:r>
            <a:r>
              <a:rPr lang="en-US" b="1" dirty="0"/>
              <a:t> topical links navigation bar</a:t>
            </a:r>
            <a:r>
              <a:rPr lang="en-US" dirty="0"/>
              <a:t> on the left side of a page.</a:t>
            </a:r>
          </a:p>
          <a:p>
            <a:pPr lvl="2"/>
            <a:r>
              <a:rPr lang="en-US" dirty="0"/>
              <a:t>For long lists, consider placing within a frame.</a:t>
            </a:r>
          </a:p>
          <a:p>
            <a:pPr lvl="1"/>
            <a:r>
              <a:rPr lang="en-US" dirty="0"/>
              <a:t>Optionally, </a:t>
            </a:r>
            <a:r>
              <a:rPr lang="en-US" b="1" dirty="0"/>
              <a:t>provide a secondary navigation column </a:t>
            </a:r>
            <a:r>
              <a:rPr lang="en-US" dirty="0"/>
              <a:t>on the right side of the page.</a:t>
            </a:r>
          </a:p>
          <a:p>
            <a:pPr lvl="1"/>
            <a:r>
              <a:rPr lang="en-US" dirty="0"/>
              <a:t>Provide </a:t>
            </a:r>
            <a:r>
              <a:rPr lang="en-US" b="1" dirty="0"/>
              <a:t>explicit</a:t>
            </a:r>
            <a:r>
              <a:rPr lang="en-US" dirty="0"/>
              <a:t> or </a:t>
            </a:r>
            <a:r>
              <a:rPr lang="en-US" b="1" dirty="0"/>
              <a:t>embedded textual links </a:t>
            </a:r>
            <a:r>
              <a:rPr lang="en-US" dirty="0"/>
              <a:t>within the contents area.</a:t>
            </a:r>
          </a:p>
          <a:p>
            <a:pPr lvl="2"/>
            <a:r>
              <a:rPr lang="en-US" dirty="0"/>
              <a:t>Consider duplicating embedded links in the left side navigation bar.</a:t>
            </a:r>
          </a:p>
          <a:p>
            <a:pPr lvl="1"/>
            <a:r>
              <a:rPr lang="en-US" dirty="0"/>
              <a:t>Place </a:t>
            </a:r>
            <a:r>
              <a:rPr lang="en-US" b="1" dirty="0"/>
              <a:t>minor illustrative</a:t>
            </a:r>
            <a:r>
              <a:rPr lang="en-US" dirty="0"/>
              <a:t>, </a:t>
            </a:r>
            <a:r>
              <a:rPr lang="en-US" b="1" dirty="0"/>
              <a:t>parenthetical</a:t>
            </a:r>
            <a:r>
              <a:rPr lang="en-US" dirty="0"/>
              <a:t>, or</a:t>
            </a:r>
            <a:r>
              <a:rPr lang="en-US" b="1" dirty="0"/>
              <a:t> footnote links </a:t>
            </a:r>
            <a:r>
              <a:rPr lang="en-US" dirty="0"/>
              <a:t>at the end of the page.</a:t>
            </a:r>
          </a:p>
          <a:p>
            <a:pPr lvl="1"/>
            <a:r>
              <a:rPr lang="en-US" dirty="0"/>
              <a:t>For long pages provide</a:t>
            </a:r>
          </a:p>
          <a:p>
            <a:pPr lvl="2"/>
            <a:r>
              <a:rPr lang="en-US" dirty="0"/>
              <a:t>“List of Content” Links.</a:t>
            </a:r>
          </a:p>
          <a:p>
            <a:pPr lvl="2"/>
            <a:r>
              <a:rPr lang="en-US" dirty="0"/>
              <a:t>Important global or local links in a navigation bar repeated at the page bottom.</a:t>
            </a:r>
          </a:p>
          <a:p>
            <a:r>
              <a:rPr lang="en-US" dirty="0"/>
              <a:t>Create a </a:t>
            </a:r>
            <a:r>
              <a:rPr lang="en-US" b="1" dirty="0"/>
              <a:t>common</a:t>
            </a:r>
            <a:r>
              <a:rPr lang="en-US" dirty="0"/>
              <a:t> and </a:t>
            </a:r>
            <a:r>
              <a:rPr lang="en-US" b="1" dirty="0"/>
              <a:t>consistent</a:t>
            </a:r>
            <a:r>
              <a:rPr lang="en-US" dirty="0"/>
              <a:t> </a:t>
            </a:r>
            <a:r>
              <a:rPr lang="en-US" b="1" dirty="0"/>
              <a:t>theme</a:t>
            </a:r>
            <a:r>
              <a:rPr lang="en-US" dirty="0"/>
              <a:t>.</a:t>
            </a:r>
          </a:p>
        </p:txBody>
      </p:sp>
      <p:pic>
        <p:nvPicPr>
          <p:cNvPr id="4" name="Picture 3"/>
          <p:cNvPicPr>
            <a:picLocks noChangeAspect="1"/>
          </p:cNvPicPr>
          <p:nvPr/>
        </p:nvPicPr>
        <p:blipFill>
          <a:blip r:embed="rId2"/>
          <a:stretch>
            <a:fillRect/>
          </a:stretch>
        </p:blipFill>
        <p:spPr>
          <a:xfrm>
            <a:off x="8463023" y="3579597"/>
            <a:ext cx="3597798" cy="2956852"/>
          </a:xfrm>
          <a:prstGeom prst="rect">
            <a:avLst/>
          </a:prstGeom>
        </p:spPr>
      </p:pic>
    </p:spTree>
    <p:extLst>
      <p:ext uri="{BB962C8B-B14F-4D97-AF65-F5344CB8AC3E}">
        <p14:creationId xmlns:p14="http://schemas.microsoft.com/office/powerpoint/2010/main" val="81266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Web Site Navigation Elements</a:t>
            </a:r>
            <a:endParaRPr lang="en-IN" dirty="0"/>
          </a:p>
        </p:txBody>
      </p:sp>
      <p:sp>
        <p:nvSpPr>
          <p:cNvPr id="3" name="Content Placeholder 2"/>
          <p:cNvSpPr>
            <a:spLocks noGrp="1"/>
          </p:cNvSpPr>
          <p:nvPr>
            <p:ph idx="1"/>
          </p:nvPr>
        </p:nvSpPr>
        <p:spPr/>
        <p:txBody>
          <a:bodyPr/>
          <a:lstStyle/>
          <a:p>
            <a:r>
              <a:rPr lang="en-IN" b="1" dirty="0"/>
              <a:t>Overviews</a:t>
            </a:r>
          </a:p>
          <a:p>
            <a:pPr lvl="1"/>
            <a:r>
              <a:rPr lang="en-IN" dirty="0"/>
              <a:t>Provide</a:t>
            </a:r>
          </a:p>
          <a:p>
            <a:pPr lvl="2"/>
            <a:r>
              <a:rPr lang="en-US" dirty="0"/>
              <a:t>An </a:t>
            </a:r>
            <a:r>
              <a:rPr lang="en-US" b="1" dirty="0"/>
              <a:t>executive summary</a:t>
            </a:r>
            <a:r>
              <a:rPr lang="en-US" dirty="0"/>
              <a:t> that provides a </a:t>
            </a:r>
            <a:r>
              <a:rPr lang="en-US" b="1" dirty="0"/>
              <a:t>preview of the site </a:t>
            </a:r>
            <a:r>
              <a:rPr lang="en-US" dirty="0"/>
              <a:t>and contains </a:t>
            </a:r>
            <a:r>
              <a:rPr lang="en-US" b="1" dirty="0"/>
              <a:t>links to </a:t>
            </a:r>
            <a:r>
              <a:rPr lang="en-IN" b="1" dirty="0"/>
              <a:t>all major concepts</a:t>
            </a:r>
            <a:r>
              <a:rPr lang="en-IN" dirty="0"/>
              <a:t>.</a:t>
            </a:r>
          </a:p>
          <a:p>
            <a:pPr lvl="2"/>
            <a:r>
              <a:rPr lang="en-US" dirty="0"/>
              <a:t>A </a:t>
            </a:r>
            <a:r>
              <a:rPr lang="en-US" b="1" dirty="0"/>
              <a:t>site map</a:t>
            </a:r>
            <a:r>
              <a:rPr lang="en-US" dirty="0"/>
              <a:t> illustrating the </a:t>
            </a:r>
            <a:r>
              <a:rPr lang="en-US" b="1" dirty="0"/>
              <a:t>site’s hierarchical structure </a:t>
            </a:r>
            <a:r>
              <a:rPr lang="en-US" dirty="0"/>
              <a:t>and the </a:t>
            </a:r>
            <a:r>
              <a:rPr lang="en-US" b="1" dirty="0"/>
              <a:t>relationships </a:t>
            </a:r>
            <a:r>
              <a:rPr lang="en-US" dirty="0"/>
              <a:t>of </a:t>
            </a:r>
            <a:r>
              <a:rPr lang="en-IN" dirty="0"/>
              <a:t>components.</a:t>
            </a:r>
          </a:p>
          <a:p>
            <a:pPr lvl="2"/>
            <a:r>
              <a:rPr lang="en-US" dirty="0"/>
              <a:t>Both </a:t>
            </a:r>
            <a:r>
              <a:rPr lang="en-US" b="1" dirty="0"/>
              <a:t>global </a:t>
            </a:r>
            <a:r>
              <a:rPr lang="en-US" dirty="0"/>
              <a:t>and </a:t>
            </a:r>
            <a:r>
              <a:rPr lang="en-US" b="1" dirty="0"/>
              <a:t>local maps</a:t>
            </a:r>
            <a:r>
              <a:rPr lang="en-US" dirty="0"/>
              <a:t>.</a:t>
            </a:r>
          </a:p>
          <a:p>
            <a:pPr lvl="2"/>
            <a:r>
              <a:rPr lang="en-IN" dirty="0"/>
              <a:t>An </a:t>
            </a:r>
            <a:r>
              <a:rPr lang="en-IN" b="1" dirty="0"/>
              <a:t>alphabetized site index</a:t>
            </a:r>
            <a:r>
              <a:rPr lang="en-IN" dirty="0"/>
              <a:t>.</a:t>
            </a:r>
          </a:p>
          <a:p>
            <a:pPr lvl="2"/>
            <a:r>
              <a:rPr lang="en-IN" dirty="0"/>
              <a:t>A </a:t>
            </a:r>
            <a:r>
              <a:rPr lang="en-IN" b="1" dirty="0"/>
              <a:t>table of contents</a:t>
            </a:r>
            <a:r>
              <a:rPr lang="en-IN" dirty="0"/>
              <a:t>.</a:t>
            </a:r>
          </a:p>
          <a:p>
            <a:pPr lvl="1"/>
            <a:r>
              <a:rPr lang="en-US" dirty="0"/>
              <a:t>Allow </a:t>
            </a:r>
            <a:r>
              <a:rPr lang="en-US" b="1" dirty="0"/>
              <a:t>accessibility from any point </a:t>
            </a:r>
            <a:r>
              <a:rPr lang="en-US" dirty="0"/>
              <a:t>in the Web site.</a:t>
            </a:r>
          </a:p>
          <a:p>
            <a:r>
              <a:rPr lang="en-IN" b="1" dirty="0"/>
              <a:t>Historical Trails</a:t>
            </a:r>
          </a:p>
          <a:p>
            <a:pPr lvl="1"/>
            <a:r>
              <a:rPr lang="en-US" dirty="0"/>
              <a:t>Provide</a:t>
            </a:r>
          </a:p>
          <a:p>
            <a:pPr lvl="2"/>
            <a:r>
              <a:rPr lang="en-US" dirty="0"/>
              <a:t>Breadcrumb trails. Locate at the top of the page below the navigation links.</a:t>
            </a:r>
          </a:p>
          <a:p>
            <a:pPr lvl="2"/>
            <a:r>
              <a:rPr lang="en-US" dirty="0"/>
              <a:t>History lists.</a:t>
            </a:r>
          </a:p>
          <a:p>
            <a:pPr lvl="2"/>
            <a:r>
              <a:rPr lang="en-US" dirty="0"/>
              <a:t>History trees.</a:t>
            </a:r>
          </a:p>
          <a:p>
            <a:pPr lvl="2"/>
            <a:r>
              <a:rPr lang="en-US" dirty="0"/>
              <a:t>Footprints.</a:t>
            </a:r>
          </a:p>
          <a:p>
            <a:pPr lvl="2"/>
            <a:r>
              <a:rPr lang="en-US" dirty="0"/>
              <a:t>Bookmarks.</a:t>
            </a:r>
          </a:p>
          <a:p>
            <a:r>
              <a:rPr lang="en-IN" b="1" dirty="0"/>
              <a:t>Search Facility</a:t>
            </a:r>
          </a:p>
          <a:p>
            <a:endParaRPr lang="en-IN" dirty="0"/>
          </a:p>
        </p:txBody>
      </p:sp>
    </p:spTree>
    <p:extLst>
      <p:ext uri="{BB962C8B-B14F-4D97-AF65-F5344CB8AC3E}">
        <p14:creationId xmlns:p14="http://schemas.microsoft.com/office/powerpoint/2010/main" val="17035213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endParaRPr lang="en-IN" dirty="0"/>
          </a:p>
        </p:txBody>
      </p:sp>
      <p:sp>
        <p:nvSpPr>
          <p:cNvPr id="3" name="Content Placeholder 2"/>
          <p:cNvSpPr>
            <a:spLocks noGrp="1"/>
          </p:cNvSpPr>
          <p:nvPr>
            <p:ph idx="1"/>
          </p:nvPr>
        </p:nvSpPr>
        <p:spPr/>
        <p:txBody>
          <a:bodyPr/>
          <a:lstStyle/>
          <a:p>
            <a:r>
              <a:rPr lang="en-IN" b="1" dirty="0"/>
              <a:t>Links and Actions</a:t>
            </a:r>
          </a:p>
          <a:p>
            <a:pPr lvl="1"/>
            <a:r>
              <a:rPr lang="en-IN" dirty="0"/>
              <a:t>Textual Phrase Links. Embedded within page text.</a:t>
            </a:r>
          </a:p>
          <a:p>
            <a:pPr lvl="1"/>
            <a:r>
              <a:rPr lang="en-IN" dirty="0"/>
              <a:t>Image Links.</a:t>
            </a:r>
          </a:p>
          <a:p>
            <a:r>
              <a:rPr lang="en-IN" b="1" dirty="0"/>
              <a:t>Command Buttons and Toolbars</a:t>
            </a:r>
          </a:p>
          <a:p>
            <a:pPr lvl="1"/>
            <a:r>
              <a:rPr lang="en-US" dirty="0"/>
              <a:t>Appear in an array in the form of a navigation bar, or be individually located at relevant points in a page.</a:t>
            </a:r>
          </a:p>
          <a:p>
            <a:endParaRPr lang="en-IN" dirty="0"/>
          </a:p>
        </p:txBody>
      </p:sp>
    </p:spTree>
    <p:extLst>
      <p:ext uri="{BB962C8B-B14F-4D97-AF65-F5344CB8AC3E}">
        <p14:creationId xmlns:p14="http://schemas.microsoft.com/office/powerpoint/2010/main" val="15699019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Kinds of Graphical Menus - Menu Bar</a:t>
            </a:r>
          </a:p>
        </p:txBody>
      </p:sp>
      <p:sp>
        <p:nvSpPr>
          <p:cNvPr id="3" name="Content Placeholder 2"/>
          <p:cNvSpPr>
            <a:spLocks noGrp="1"/>
          </p:cNvSpPr>
          <p:nvPr>
            <p:ph idx="1"/>
          </p:nvPr>
        </p:nvSpPr>
        <p:spPr>
          <a:xfrm>
            <a:off x="131180" y="863444"/>
            <a:ext cx="7247737" cy="5590565"/>
          </a:xfrm>
        </p:spPr>
        <p:txBody>
          <a:bodyPr/>
          <a:lstStyle/>
          <a:p>
            <a:r>
              <a:rPr lang="en-US" dirty="0"/>
              <a:t>Proper usage:</a:t>
            </a:r>
          </a:p>
          <a:p>
            <a:pPr lvl="1"/>
            <a:r>
              <a:rPr lang="en-US" dirty="0"/>
              <a:t>To identify and provide access to common and frequently used application actions that take place in a wide variety of different windows.</a:t>
            </a:r>
          </a:p>
          <a:p>
            <a:pPr lvl="1"/>
            <a:r>
              <a:rPr lang="en-US" dirty="0"/>
              <a:t>A menu bar choice by itself should not initiate an action.</a:t>
            </a:r>
          </a:p>
          <a:p>
            <a:endParaRPr lang="en-US" dirty="0"/>
          </a:p>
          <a:p>
            <a:endParaRPr lang="en-US" dirty="0"/>
          </a:p>
          <a:p>
            <a:endParaRPr lang="en-US" dirty="0"/>
          </a:p>
          <a:p>
            <a:endParaRPr lang="en-US" dirty="0"/>
          </a:p>
          <a:p>
            <a:endParaRPr lang="en-US" dirty="0"/>
          </a:p>
          <a:p>
            <a:endParaRPr lang="en-US" dirty="0"/>
          </a:p>
          <a:p>
            <a:endParaRPr lang="en-IN" dirty="0"/>
          </a:p>
        </p:txBody>
      </p:sp>
      <p:pic>
        <p:nvPicPr>
          <p:cNvPr id="5" name="Picture 4"/>
          <p:cNvPicPr>
            <a:picLocks noChangeAspect="1"/>
          </p:cNvPicPr>
          <p:nvPr/>
        </p:nvPicPr>
        <p:blipFill>
          <a:blip r:embed="rId2"/>
          <a:stretch>
            <a:fillRect/>
          </a:stretch>
        </p:blipFill>
        <p:spPr>
          <a:xfrm>
            <a:off x="7378917" y="863444"/>
            <a:ext cx="4681904" cy="2027332"/>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1713243846"/>
              </p:ext>
            </p:extLst>
          </p:nvPr>
        </p:nvGraphicFramePr>
        <p:xfrm>
          <a:off x="375843" y="3078498"/>
          <a:ext cx="11684978" cy="3375511"/>
        </p:xfrm>
        <a:graphic>
          <a:graphicData uri="http://schemas.openxmlformats.org/drawingml/2006/table">
            <a:tbl>
              <a:tblPr firstRow="1" bandRow="1">
                <a:tableStyleId>{5C22544A-7EE6-4342-B048-85BDC9FD1C3A}</a:tableStyleId>
              </a:tblPr>
              <a:tblGrid>
                <a:gridCol w="5842489">
                  <a:extLst>
                    <a:ext uri="{9D8B030D-6E8A-4147-A177-3AD203B41FA5}">
                      <a16:colId xmlns:a16="http://schemas.microsoft.com/office/drawing/2014/main" val="20000"/>
                    </a:ext>
                  </a:extLst>
                </a:gridCol>
                <a:gridCol w="5842489">
                  <a:extLst>
                    <a:ext uri="{9D8B030D-6E8A-4147-A177-3AD203B41FA5}">
                      <a16:colId xmlns:a16="http://schemas.microsoft.com/office/drawing/2014/main" val="20001"/>
                    </a:ext>
                  </a:extLst>
                </a:gridCol>
              </a:tblGrid>
              <a:tr h="0">
                <a:tc>
                  <a:txBody>
                    <a:bodyPr/>
                    <a:lstStyle/>
                    <a:p>
                      <a:r>
                        <a:rPr lang="en-IN" dirty="0"/>
                        <a:t>Advantages</a:t>
                      </a:r>
                    </a:p>
                  </a:txBody>
                  <a:tcPr/>
                </a:tc>
                <a:tc>
                  <a:txBody>
                    <a:bodyPr/>
                    <a:lstStyle/>
                    <a:p>
                      <a:r>
                        <a:rPr lang="en-IN" dirty="0"/>
                        <a:t>Disadvantages</a:t>
                      </a:r>
                    </a:p>
                  </a:txBody>
                  <a:tcPr/>
                </a:tc>
                <a:extLst>
                  <a:ext uri="{0D108BD9-81ED-4DB2-BD59-A6C34878D82A}">
                    <a16:rowId xmlns:a16="http://schemas.microsoft.com/office/drawing/2014/main" val="10000"/>
                  </a:ext>
                </a:extLst>
              </a:tr>
              <a:tr h="3009751">
                <a:tc>
                  <a:txBody>
                    <a:bodyPr/>
                    <a:lstStyle/>
                    <a:p>
                      <a:pPr marL="285750" indent="-285750">
                        <a:buFont typeface="Arial" panose="020B0604020202020204" pitchFamily="34" charset="0"/>
                        <a:buChar char="•"/>
                      </a:pPr>
                      <a:r>
                        <a:rPr lang="en-US" dirty="0"/>
                        <a:t>Are </a:t>
                      </a:r>
                      <a:r>
                        <a:rPr lang="en-US" b="1" dirty="0"/>
                        <a:t>always visible</a:t>
                      </a:r>
                      <a:r>
                        <a:rPr lang="en-US" dirty="0"/>
                        <a:t>, reminding the user of their existence.</a:t>
                      </a:r>
                    </a:p>
                    <a:p>
                      <a:pPr marL="285750" indent="-285750">
                        <a:buFont typeface="Arial" panose="020B0604020202020204" pitchFamily="34" charset="0"/>
                        <a:buChar char="•"/>
                      </a:pPr>
                      <a:r>
                        <a:rPr lang="en-US" dirty="0"/>
                        <a:t>Are </a:t>
                      </a:r>
                      <a:r>
                        <a:rPr lang="en-US" b="1" dirty="0"/>
                        <a:t>easy to browse </a:t>
                      </a:r>
                      <a:r>
                        <a:rPr lang="en-US" dirty="0"/>
                        <a:t>through.</a:t>
                      </a:r>
                    </a:p>
                    <a:p>
                      <a:pPr marL="285750" indent="-285750">
                        <a:buFont typeface="Arial" panose="020B0604020202020204" pitchFamily="34" charset="0"/>
                        <a:buChar char="•"/>
                      </a:pPr>
                      <a:r>
                        <a:rPr lang="en-US" dirty="0"/>
                        <a:t>Are </a:t>
                      </a:r>
                      <a:r>
                        <a:rPr lang="en-US" b="1" dirty="0"/>
                        <a:t>easy to locate </a:t>
                      </a:r>
                      <a:r>
                        <a:rPr lang="en-US" dirty="0"/>
                        <a:t>consistently on the screen.</a:t>
                      </a:r>
                    </a:p>
                    <a:p>
                      <a:pPr marL="285750" indent="-285750">
                        <a:buFont typeface="Arial" panose="020B0604020202020204" pitchFamily="34" charset="0"/>
                        <a:buChar char="•"/>
                      </a:pPr>
                      <a:r>
                        <a:rPr lang="en-US" dirty="0"/>
                        <a:t>Usually </a:t>
                      </a:r>
                      <a:r>
                        <a:rPr lang="en-US" b="1" dirty="0"/>
                        <a:t>do not obscure the screen </a:t>
                      </a:r>
                      <a:r>
                        <a:rPr lang="en-US" dirty="0"/>
                        <a:t>working area.</a:t>
                      </a:r>
                    </a:p>
                    <a:p>
                      <a:pPr marL="285750" indent="-285750">
                        <a:buFont typeface="Arial" panose="020B0604020202020204" pitchFamily="34" charset="0"/>
                        <a:buChar char="•"/>
                      </a:pPr>
                      <a:r>
                        <a:rPr lang="en-US" dirty="0"/>
                        <a:t>Usually are </a:t>
                      </a:r>
                      <a:r>
                        <a:rPr lang="en-US" b="1" dirty="0"/>
                        <a:t>not obscured by windows </a:t>
                      </a:r>
                      <a:r>
                        <a:rPr lang="en-US" dirty="0"/>
                        <a:t>and </a:t>
                      </a:r>
                      <a:r>
                        <a:rPr lang="en-US" b="1" dirty="0"/>
                        <a:t>dialog </a:t>
                      </a:r>
                      <a:r>
                        <a:rPr lang="en-US" dirty="0"/>
                        <a:t>boxes.</a:t>
                      </a:r>
                    </a:p>
                    <a:p>
                      <a:pPr marL="285750" indent="-285750">
                        <a:buFont typeface="Arial" panose="020B0604020202020204" pitchFamily="34" charset="0"/>
                        <a:buChar char="•"/>
                      </a:pPr>
                      <a:r>
                        <a:rPr lang="en-US" dirty="0"/>
                        <a:t>Allow for </a:t>
                      </a:r>
                      <a:r>
                        <a:rPr lang="en-US" b="1" dirty="0"/>
                        <a:t>use of keyboard equivalents</a:t>
                      </a:r>
                      <a:r>
                        <a:rPr lang="en-US" dirty="0"/>
                        <a:t>.</a:t>
                      </a:r>
                    </a:p>
                  </a:txBody>
                  <a:tcPr/>
                </a:tc>
                <a:tc>
                  <a:txBody>
                    <a:bodyPr/>
                    <a:lstStyle/>
                    <a:p>
                      <a:pPr marL="285750" indent="-285750">
                        <a:buFont typeface="Arial" panose="020B0604020202020204" pitchFamily="34" charset="0"/>
                        <a:buChar char="•"/>
                      </a:pPr>
                      <a:r>
                        <a:rPr lang="en-US" dirty="0"/>
                        <a:t>They </a:t>
                      </a:r>
                      <a:r>
                        <a:rPr lang="en-US" b="1" dirty="0"/>
                        <a:t>consume a full row </a:t>
                      </a:r>
                      <a:r>
                        <a:rPr lang="en-US" dirty="0"/>
                        <a:t>of screen space.</a:t>
                      </a:r>
                    </a:p>
                    <a:p>
                      <a:pPr marL="285750" indent="-285750">
                        <a:buFont typeface="Arial" panose="020B0604020202020204" pitchFamily="34" charset="0"/>
                        <a:buChar char="•"/>
                      </a:pPr>
                      <a:r>
                        <a:rPr lang="en-US" dirty="0"/>
                        <a:t>They </a:t>
                      </a:r>
                      <a:r>
                        <a:rPr lang="en-US" b="1" dirty="0"/>
                        <a:t>require moving pointer from the main working area </a:t>
                      </a:r>
                      <a:r>
                        <a:rPr lang="en-US" dirty="0"/>
                        <a:t>to select.</a:t>
                      </a:r>
                    </a:p>
                    <a:p>
                      <a:pPr marL="285750" indent="-285750">
                        <a:buFont typeface="Arial" panose="020B0604020202020204" pitchFamily="34" charset="0"/>
                        <a:buChar char="•"/>
                      </a:pPr>
                      <a:r>
                        <a:rPr lang="en-US" dirty="0"/>
                        <a:t>The </a:t>
                      </a:r>
                      <a:r>
                        <a:rPr lang="en-US" b="1" dirty="0"/>
                        <a:t>menu options are smaller </a:t>
                      </a:r>
                      <a:r>
                        <a:rPr lang="en-US" dirty="0"/>
                        <a:t>than full-size buttons, slowing selection time.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590688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Kinds of Graphical Menus - Cascading Menus</a:t>
            </a:r>
          </a:p>
        </p:txBody>
      </p:sp>
      <p:sp>
        <p:nvSpPr>
          <p:cNvPr id="3" name="Content Placeholder 2"/>
          <p:cNvSpPr>
            <a:spLocks noGrp="1"/>
          </p:cNvSpPr>
          <p:nvPr>
            <p:ph idx="1"/>
          </p:nvPr>
        </p:nvSpPr>
        <p:spPr>
          <a:xfrm>
            <a:off x="131180" y="863444"/>
            <a:ext cx="7766415" cy="5590565"/>
          </a:xfrm>
        </p:spPr>
        <p:txBody>
          <a:bodyPr/>
          <a:lstStyle/>
          <a:p>
            <a:r>
              <a:rPr lang="en-US" dirty="0"/>
              <a:t>Usage:</a:t>
            </a:r>
          </a:p>
          <a:p>
            <a:pPr lvl="1"/>
            <a:r>
              <a:rPr lang="en-US" dirty="0"/>
              <a:t>To reduce the </a:t>
            </a:r>
            <a:r>
              <a:rPr lang="en-US" b="1" dirty="0"/>
              <a:t>number of choices presented </a:t>
            </a:r>
            <a:r>
              <a:rPr lang="en-US" dirty="0"/>
              <a:t>together for selection (reduce menu breadth).</a:t>
            </a:r>
          </a:p>
          <a:p>
            <a:pPr lvl="1"/>
            <a:r>
              <a:rPr lang="en-US" dirty="0"/>
              <a:t>When a menu specifies many alternatives and the </a:t>
            </a:r>
            <a:r>
              <a:rPr lang="en-US" b="1" dirty="0"/>
              <a:t>alternatives can be grouped </a:t>
            </a:r>
            <a:r>
              <a:rPr lang="en-US" dirty="0"/>
              <a:t>in </a:t>
            </a:r>
            <a:r>
              <a:rPr lang="en-US" b="1" dirty="0"/>
              <a:t>meaningful related sets </a:t>
            </a:r>
            <a:r>
              <a:rPr lang="en-US" dirty="0"/>
              <a:t>on a lower-level menu.</a:t>
            </a:r>
          </a:p>
          <a:p>
            <a:pPr lvl="1"/>
            <a:r>
              <a:rPr lang="en-US" dirty="0"/>
              <a:t>When there are </a:t>
            </a:r>
            <a:r>
              <a:rPr lang="en-US" b="1" dirty="0"/>
              <a:t>several fixed sets </a:t>
            </a:r>
            <a:r>
              <a:rPr lang="en-US" dirty="0"/>
              <a:t>of </a:t>
            </a:r>
            <a:r>
              <a:rPr lang="en-US" b="1" dirty="0"/>
              <a:t>related options</a:t>
            </a:r>
            <a:r>
              <a:rPr lang="en-US" dirty="0"/>
              <a:t>.</a:t>
            </a:r>
          </a:p>
          <a:p>
            <a:pPr lvl="1"/>
            <a:r>
              <a:rPr lang="en-US" dirty="0"/>
              <a:t>To </a:t>
            </a:r>
            <a:r>
              <a:rPr lang="en-US" b="1" dirty="0"/>
              <a:t>simplify a menu</a:t>
            </a:r>
            <a:r>
              <a:rPr lang="en-US" dirty="0"/>
              <a:t>.</a:t>
            </a:r>
          </a:p>
          <a:p>
            <a:pPr lvl="1"/>
            <a:r>
              <a:rPr lang="en-US" dirty="0"/>
              <a:t>Avoid using for </a:t>
            </a:r>
            <a:r>
              <a:rPr lang="en-US" b="1" dirty="0"/>
              <a:t>frequent</a:t>
            </a:r>
            <a:r>
              <a:rPr lang="en-US" dirty="0"/>
              <a:t>, </a:t>
            </a:r>
            <a:r>
              <a:rPr lang="en-US" b="1" dirty="0"/>
              <a:t>repetitive commands</a:t>
            </a:r>
            <a:r>
              <a:rPr lang="en-US" dirty="0"/>
              <a:t>.</a:t>
            </a:r>
          </a:p>
          <a:p>
            <a:endParaRPr lang="en-US" dirty="0"/>
          </a:p>
          <a:p>
            <a:endParaRPr lang="en-US" dirty="0"/>
          </a:p>
          <a:p>
            <a:endParaRPr lang="en-US" dirty="0"/>
          </a:p>
          <a:p>
            <a:endParaRPr lang="en-US" dirty="0"/>
          </a:p>
          <a:p>
            <a:endParaRPr lang="en-US" dirty="0"/>
          </a:p>
          <a:p>
            <a:endParaRPr lang="en-IN" dirty="0"/>
          </a:p>
        </p:txBody>
      </p:sp>
      <p:pic>
        <p:nvPicPr>
          <p:cNvPr id="1030" name="Picture 6" descr="Cascading men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595" y="863444"/>
            <a:ext cx="4163226" cy="3447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0856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Kinds of Graphical Menus - Pull-Down Menu</a:t>
            </a:r>
          </a:p>
        </p:txBody>
      </p:sp>
      <p:sp>
        <p:nvSpPr>
          <p:cNvPr id="3" name="Content Placeholder 2"/>
          <p:cNvSpPr>
            <a:spLocks noGrp="1"/>
          </p:cNvSpPr>
          <p:nvPr>
            <p:ph idx="1"/>
          </p:nvPr>
        </p:nvSpPr>
        <p:spPr>
          <a:xfrm>
            <a:off x="131181" y="863444"/>
            <a:ext cx="8063914" cy="5590565"/>
          </a:xfrm>
        </p:spPr>
        <p:txBody>
          <a:bodyPr/>
          <a:lstStyle/>
          <a:p>
            <a:r>
              <a:rPr lang="en-US" dirty="0"/>
              <a:t>Usage:</a:t>
            </a:r>
          </a:p>
          <a:p>
            <a:pPr lvl="1"/>
            <a:r>
              <a:rPr lang="en-US" dirty="0"/>
              <a:t>To initiate </a:t>
            </a:r>
            <a:r>
              <a:rPr lang="en-US" b="1" dirty="0"/>
              <a:t>frequently used application actions </a:t>
            </a:r>
            <a:r>
              <a:rPr lang="en-US" dirty="0"/>
              <a:t>that take place on a wide variety of different windows.</a:t>
            </a:r>
          </a:p>
          <a:p>
            <a:pPr lvl="1"/>
            <a:r>
              <a:rPr lang="en-US" dirty="0"/>
              <a:t>Items </a:t>
            </a:r>
            <a:r>
              <a:rPr lang="en-US" b="1" dirty="0"/>
              <a:t>best represented textually</a:t>
            </a:r>
            <a:r>
              <a:rPr lang="en-US" dirty="0"/>
              <a:t>.</a:t>
            </a:r>
          </a:p>
          <a:p>
            <a:pPr lvl="1"/>
            <a:r>
              <a:rPr lang="en-US" dirty="0"/>
              <a:t>Items whose </a:t>
            </a:r>
            <a:r>
              <a:rPr lang="en-US" b="1" dirty="0"/>
              <a:t>content rarely changes</a:t>
            </a:r>
            <a:r>
              <a:rPr lang="en-US" dirty="0"/>
              <a:t>.</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788907584"/>
              </p:ext>
            </p:extLst>
          </p:nvPr>
        </p:nvGraphicFramePr>
        <p:xfrm>
          <a:off x="375843" y="3288369"/>
          <a:ext cx="11684978" cy="3266534"/>
        </p:xfrm>
        <a:graphic>
          <a:graphicData uri="http://schemas.openxmlformats.org/drawingml/2006/table">
            <a:tbl>
              <a:tblPr firstRow="1" bandRow="1">
                <a:tableStyleId>{5C22544A-7EE6-4342-B048-85BDC9FD1C3A}</a:tableStyleId>
              </a:tblPr>
              <a:tblGrid>
                <a:gridCol w="5842489">
                  <a:extLst>
                    <a:ext uri="{9D8B030D-6E8A-4147-A177-3AD203B41FA5}">
                      <a16:colId xmlns:a16="http://schemas.microsoft.com/office/drawing/2014/main" val="20000"/>
                    </a:ext>
                  </a:extLst>
                </a:gridCol>
                <a:gridCol w="5842489">
                  <a:extLst>
                    <a:ext uri="{9D8B030D-6E8A-4147-A177-3AD203B41FA5}">
                      <a16:colId xmlns:a16="http://schemas.microsoft.com/office/drawing/2014/main" val="20001"/>
                    </a:ext>
                  </a:extLst>
                </a:gridCol>
              </a:tblGrid>
              <a:tr h="352517">
                <a:tc>
                  <a:txBody>
                    <a:bodyPr/>
                    <a:lstStyle/>
                    <a:p>
                      <a:r>
                        <a:rPr lang="en-IN" dirty="0"/>
                        <a:t>Advantages</a:t>
                      </a:r>
                    </a:p>
                  </a:txBody>
                  <a:tcPr/>
                </a:tc>
                <a:tc>
                  <a:txBody>
                    <a:bodyPr/>
                    <a:lstStyle/>
                    <a:p>
                      <a:r>
                        <a:rPr lang="en-IN" dirty="0"/>
                        <a:t>Disadvantages</a:t>
                      </a:r>
                    </a:p>
                  </a:txBody>
                  <a:tcPr/>
                </a:tc>
                <a:extLst>
                  <a:ext uri="{0D108BD9-81ED-4DB2-BD59-A6C34878D82A}">
                    <a16:rowId xmlns:a16="http://schemas.microsoft.com/office/drawing/2014/main" val="10000"/>
                  </a:ext>
                </a:extLst>
              </a:tr>
              <a:tr h="2900774">
                <a:tc>
                  <a:txBody>
                    <a:bodyPr/>
                    <a:lstStyle/>
                    <a:p>
                      <a:pPr marL="285750" indent="-285750">
                        <a:buFont typeface="Arial" panose="020B0604020202020204" pitchFamily="34" charset="0"/>
                        <a:buChar char="•"/>
                      </a:pPr>
                      <a:r>
                        <a:rPr lang="en-US" dirty="0"/>
                        <a:t>The menu bar cues a reminder of their existence.</a:t>
                      </a:r>
                    </a:p>
                    <a:p>
                      <a:pPr marL="285750" indent="-285750">
                        <a:buFont typeface="Arial" panose="020B0604020202020204" pitchFamily="34" charset="0"/>
                        <a:buChar char="•"/>
                      </a:pPr>
                      <a:r>
                        <a:rPr lang="en-US" dirty="0"/>
                        <a:t>They may be located relatively consistently on the screen.</a:t>
                      </a:r>
                    </a:p>
                    <a:p>
                      <a:pPr marL="285750" indent="-285750">
                        <a:buFont typeface="Arial" panose="020B0604020202020204" pitchFamily="34" charset="0"/>
                        <a:buChar char="•"/>
                      </a:pPr>
                      <a:r>
                        <a:rPr lang="en-US" dirty="0"/>
                        <a:t>No window space is consumed when they are not used.</a:t>
                      </a:r>
                    </a:p>
                    <a:p>
                      <a:pPr marL="285750" indent="-285750">
                        <a:buFont typeface="Arial" panose="020B0604020202020204" pitchFamily="34" charset="0"/>
                        <a:buChar char="•"/>
                      </a:pPr>
                      <a:r>
                        <a:rPr lang="en-US" dirty="0"/>
                        <a:t>They are easy to browse through.</a:t>
                      </a:r>
                    </a:p>
                    <a:p>
                      <a:pPr marL="285750" indent="-285750">
                        <a:buFont typeface="Arial" panose="020B0604020202020204" pitchFamily="34" charset="0"/>
                        <a:buChar char="•"/>
                      </a:pPr>
                      <a:r>
                        <a:rPr lang="en-US" dirty="0"/>
                        <a:t>Their vertical orientation is most efficient for scanning.</a:t>
                      </a:r>
                    </a:p>
                    <a:p>
                      <a:pPr marL="285750" indent="-285750">
                        <a:buFont typeface="Arial" panose="020B0604020202020204" pitchFamily="34" charset="0"/>
                        <a:buChar char="•"/>
                      </a:pPr>
                      <a:r>
                        <a:rPr lang="en-US" dirty="0"/>
                        <a:t>Their vertical orientation is most efficient for grouping.</a:t>
                      </a:r>
                    </a:p>
                    <a:p>
                      <a:pPr marL="285750" indent="-285750">
                        <a:buFont typeface="Arial" panose="020B0604020202020204" pitchFamily="34" charset="0"/>
                        <a:buChar char="•"/>
                      </a:pPr>
                      <a:r>
                        <a:rPr lang="en-US" dirty="0"/>
                        <a:t>Their vertical orientation permits more choices to be displayed.</a:t>
                      </a:r>
                    </a:p>
                    <a:p>
                      <a:pPr marL="285750" indent="-285750">
                        <a:buFont typeface="Arial" panose="020B0604020202020204" pitchFamily="34" charset="0"/>
                        <a:buChar char="•"/>
                      </a:pPr>
                      <a:r>
                        <a:rPr lang="en-US" dirty="0"/>
                        <a:t>They allow for display of both keyboard equivalents and accelerators.</a:t>
                      </a:r>
                    </a:p>
                  </a:txBody>
                  <a:tcPr/>
                </a:tc>
                <a:tc>
                  <a:txBody>
                    <a:bodyPr/>
                    <a:lstStyle/>
                    <a:p>
                      <a:pPr marL="285750" indent="-285750">
                        <a:buFont typeface="Arial" panose="020B0604020202020204" pitchFamily="34" charset="0"/>
                        <a:buChar char="•"/>
                      </a:pPr>
                      <a:r>
                        <a:rPr lang="en-US" dirty="0"/>
                        <a:t>They require searching and selecting from another menu before seeing options.</a:t>
                      </a:r>
                    </a:p>
                    <a:p>
                      <a:pPr marL="285750" indent="-285750">
                        <a:buFont typeface="Arial" panose="020B0604020202020204" pitchFamily="34" charset="0"/>
                        <a:buChar char="•"/>
                      </a:pPr>
                      <a:r>
                        <a:rPr lang="en-US" dirty="0"/>
                        <a:t>They require looking away from main working area to read.</a:t>
                      </a:r>
                    </a:p>
                    <a:p>
                      <a:pPr marL="285750" indent="-285750">
                        <a:buFont typeface="Arial" panose="020B0604020202020204" pitchFamily="34" charset="0"/>
                        <a:buChar char="•"/>
                      </a:pPr>
                      <a:r>
                        <a:rPr lang="en-US" dirty="0"/>
                        <a:t>They require moving the pointer out of working area to select (unless using keyboard equivalents).</a:t>
                      </a:r>
                    </a:p>
                    <a:p>
                      <a:pPr marL="285750" indent="-285750">
                        <a:buFont typeface="Arial" panose="020B0604020202020204" pitchFamily="34" charset="0"/>
                        <a:buChar char="•"/>
                      </a:pPr>
                      <a:r>
                        <a:rPr lang="en-US" dirty="0"/>
                        <a:t>The items are smaller than full-size buttons, slowing selection time.</a:t>
                      </a:r>
                    </a:p>
                    <a:p>
                      <a:pPr marL="285750" indent="-285750">
                        <a:buFont typeface="Arial" panose="020B0604020202020204" pitchFamily="34" charset="0"/>
                        <a:buChar char="•"/>
                      </a:pPr>
                      <a:r>
                        <a:rPr lang="en-US" dirty="0"/>
                        <a:t>They may obscure the screen working area.</a:t>
                      </a:r>
                    </a:p>
                  </a:txBody>
                  <a:tcPr/>
                </a:tc>
                <a:extLst>
                  <a:ext uri="{0D108BD9-81ED-4DB2-BD59-A6C34878D82A}">
                    <a16:rowId xmlns:a16="http://schemas.microsoft.com/office/drawing/2014/main" val="10001"/>
                  </a:ext>
                </a:extLst>
              </a:tr>
            </a:tbl>
          </a:graphicData>
        </a:graphic>
      </p:graphicFrame>
      <p:pic>
        <p:nvPicPr>
          <p:cNvPr id="2050" name="Picture 2" descr="dropdown menu exten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8877" y="863445"/>
            <a:ext cx="3461944" cy="21562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10.3 Pull-Down Menus and Pop-Up Men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8877" y="863443"/>
            <a:ext cx="3461944" cy="2406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067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Kinds of Graphical Menus - Pop-Up Menus</a:t>
            </a:r>
          </a:p>
        </p:txBody>
      </p:sp>
      <p:sp>
        <p:nvSpPr>
          <p:cNvPr id="3" name="Content Placeholder 2"/>
          <p:cNvSpPr>
            <a:spLocks noGrp="1"/>
          </p:cNvSpPr>
          <p:nvPr>
            <p:ph idx="1"/>
          </p:nvPr>
        </p:nvSpPr>
        <p:spPr>
          <a:xfrm>
            <a:off x="131180" y="863444"/>
            <a:ext cx="8784220" cy="5590565"/>
          </a:xfrm>
        </p:spPr>
        <p:txBody>
          <a:bodyPr/>
          <a:lstStyle/>
          <a:p>
            <a:r>
              <a:rPr lang="en-US" dirty="0"/>
              <a:t>Use to </a:t>
            </a:r>
            <a:r>
              <a:rPr lang="en-US" b="1" dirty="0"/>
              <a:t>present alternatives or choices </a:t>
            </a:r>
            <a:r>
              <a:rPr lang="en-US" dirty="0"/>
              <a:t>within the context of the task.</a:t>
            </a:r>
            <a:endParaRPr lang="en-IN" dirty="0"/>
          </a:p>
        </p:txBody>
      </p:sp>
      <p:graphicFrame>
        <p:nvGraphicFramePr>
          <p:cNvPr id="4" name="Table 3"/>
          <p:cNvGraphicFramePr>
            <a:graphicFrameLocks noGrp="1"/>
          </p:cNvGraphicFramePr>
          <p:nvPr/>
        </p:nvGraphicFramePr>
        <p:xfrm>
          <a:off x="253511" y="1375803"/>
          <a:ext cx="8661890" cy="4572000"/>
        </p:xfrm>
        <a:graphic>
          <a:graphicData uri="http://schemas.openxmlformats.org/drawingml/2006/table">
            <a:tbl>
              <a:tblPr firstRow="1" bandRow="1">
                <a:tableStyleId>{5C22544A-7EE6-4342-B048-85BDC9FD1C3A}</a:tableStyleId>
              </a:tblPr>
              <a:tblGrid>
                <a:gridCol w="4330945">
                  <a:extLst>
                    <a:ext uri="{9D8B030D-6E8A-4147-A177-3AD203B41FA5}">
                      <a16:colId xmlns:a16="http://schemas.microsoft.com/office/drawing/2014/main" val="20000"/>
                    </a:ext>
                  </a:extLst>
                </a:gridCol>
                <a:gridCol w="4330945">
                  <a:extLst>
                    <a:ext uri="{9D8B030D-6E8A-4147-A177-3AD203B41FA5}">
                      <a16:colId xmlns:a16="http://schemas.microsoft.com/office/drawing/2014/main" val="20001"/>
                    </a:ext>
                  </a:extLst>
                </a:gridCol>
              </a:tblGrid>
              <a:tr h="0">
                <a:tc>
                  <a:txBody>
                    <a:bodyPr/>
                    <a:lstStyle/>
                    <a:p>
                      <a:r>
                        <a:rPr lang="en-IN" dirty="0"/>
                        <a:t>Advantages</a:t>
                      </a:r>
                    </a:p>
                  </a:txBody>
                  <a:tcPr/>
                </a:tc>
                <a:tc>
                  <a:txBody>
                    <a:bodyPr/>
                    <a:lstStyle/>
                    <a:p>
                      <a:r>
                        <a:rPr lang="en-IN" dirty="0"/>
                        <a:t>Disadvantages</a:t>
                      </a:r>
                    </a:p>
                  </a:txBody>
                  <a:tcPr/>
                </a:tc>
                <a:extLst>
                  <a:ext uri="{0D108BD9-81ED-4DB2-BD59-A6C34878D82A}">
                    <a16:rowId xmlns:a16="http://schemas.microsoft.com/office/drawing/2014/main" val="10000"/>
                  </a:ext>
                </a:extLst>
              </a:tr>
              <a:tr h="3009751">
                <a:tc>
                  <a:txBody>
                    <a:bodyPr/>
                    <a:lstStyle/>
                    <a:p>
                      <a:pPr marL="285750" indent="-285750">
                        <a:buFont typeface="Arial" panose="020B0604020202020204" pitchFamily="34" charset="0"/>
                        <a:buChar char="•"/>
                      </a:pPr>
                      <a:r>
                        <a:rPr lang="en-US" dirty="0"/>
                        <a:t>They appear in the working area.</a:t>
                      </a:r>
                    </a:p>
                    <a:p>
                      <a:pPr marL="285750" indent="-285750">
                        <a:buFont typeface="Arial" panose="020B0604020202020204" pitchFamily="34" charset="0"/>
                        <a:buChar char="•"/>
                      </a:pPr>
                      <a:r>
                        <a:rPr lang="en-US" dirty="0"/>
                        <a:t>They do not use window space when not displayed.</a:t>
                      </a:r>
                    </a:p>
                    <a:p>
                      <a:pPr marL="285750" indent="-285750">
                        <a:buFont typeface="Arial" panose="020B0604020202020204" pitchFamily="34" charset="0"/>
                        <a:buChar char="•"/>
                      </a:pPr>
                      <a:r>
                        <a:rPr lang="en-US" dirty="0"/>
                        <a:t>No pointer movement is needed if selected by button.</a:t>
                      </a:r>
                    </a:p>
                    <a:p>
                      <a:pPr marL="285750" indent="-285750">
                        <a:buFont typeface="Arial" panose="020B0604020202020204" pitchFamily="34" charset="0"/>
                        <a:buChar char="•"/>
                      </a:pPr>
                      <a:r>
                        <a:rPr lang="en-US" dirty="0"/>
                        <a:t>Their vertical orientation is most efficient scanning.</a:t>
                      </a:r>
                    </a:p>
                    <a:p>
                      <a:pPr marL="285750" indent="-285750">
                        <a:buFont typeface="Arial" panose="020B0604020202020204" pitchFamily="34" charset="0"/>
                        <a:buChar char="•"/>
                      </a:pPr>
                      <a:r>
                        <a:rPr lang="en-US" dirty="0"/>
                        <a:t>Their vertical orientation most efficient for grouping.</a:t>
                      </a:r>
                    </a:p>
                    <a:p>
                      <a:pPr marL="285750" indent="-285750">
                        <a:buFont typeface="Arial" panose="020B0604020202020204" pitchFamily="34" charset="0"/>
                        <a:buChar char="•"/>
                      </a:pPr>
                      <a:r>
                        <a:rPr lang="en-US" dirty="0"/>
                        <a:t>Their vertical orientation allows more choices to be displayed.</a:t>
                      </a:r>
                    </a:p>
                    <a:p>
                      <a:pPr marL="285750" indent="-285750">
                        <a:buFont typeface="Arial" panose="020B0604020202020204" pitchFamily="34" charset="0"/>
                        <a:buChar char="•"/>
                      </a:pPr>
                      <a:r>
                        <a:rPr lang="en-US" dirty="0"/>
                        <a:t>They may be able to remain showing (“pinned”) when used frequently.</a:t>
                      </a:r>
                    </a:p>
                    <a:p>
                      <a:pPr marL="285750" indent="-285750">
                        <a:buFont typeface="Arial" panose="020B0604020202020204" pitchFamily="34" charset="0"/>
                        <a:buChar char="•"/>
                      </a:pPr>
                      <a:r>
                        <a:rPr lang="en-US" dirty="0"/>
                        <a:t>They allow for display of both keyboard equivalents and accelerators.</a:t>
                      </a:r>
                    </a:p>
                  </a:txBody>
                  <a:tcPr/>
                </a:tc>
                <a:tc>
                  <a:txBody>
                    <a:bodyPr/>
                    <a:lstStyle/>
                    <a:p>
                      <a:pPr marL="285750" indent="-285750">
                        <a:buFont typeface="Arial" panose="020B0604020202020204" pitchFamily="34" charset="0"/>
                        <a:buChar char="•"/>
                      </a:pPr>
                      <a:r>
                        <a:rPr lang="en-US" dirty="0"/>
                        <a:t>Their existence must be learned and remembered.</a:t>
                      </a:r>
                    </a:p>
                    <a:p>
                      <a:pPr marL="285750" indent="-285750">
                        <a:buFont typeface="Arial" panose="020B0604020202020204" pitchFamily="34" charset="0"/>
                        <a:buChar char="•"/>
                      </a:pPr>
                      <a:r>
                        <a:rPr lang="en-US" dirty="0"/>
                        <a:t>Means for selecting them must be learned and remembered.</a:t>
                      </a:r>
                    </a:p>
                    <a:p>
                      <a:pPr marL="285750" indent="-285750">
                        <a:buFont typeface="Arial" panose="020B0604020202020204" pitchFamily="34" charset="0"/>
                        <a:buChar char="•"/>
                      </a:pPr>
                      <a:r>
                        <a:rPr lang="en-US" dirty="0"/>
                        <a:t>They require a special action to see the menu (mouse click).</a:t>
                      </a:r>
                    </a:p>
                    <a:p>
                      <a:pPr marL="285750" indent="-285750">
                        <a:buFont typeface="Arial" panose="020B0604020202020204" pitchFamily="34" charset="0"/>
                        <a:buChar char="•"/>
                      </a:pPr>
                      <a:r>
                        <a:rPr lang="en-US" dirty="0"/>
                        <a:t>Items are smaller than full-size buttons, slowing selection time.</a:t>
                      </a:r>
                    </a:p>
                    <a:p>
                      <a:pPr marL="285750" indent="-285750">
                        <a:buFont typeface="Arial" panose="020B0604020202020204" pitchFamily="34" charset="0"/>
                        <a:buChar char="•"/>
                      </a:pPr>
                      <a:r>
                        <a:rPr lang="en-US" dirty="0"/>
                        <a:t>They may obscure the screen working area.</a:t>
                      </a:r>
                    </a:p>
                    <a:p>
                      <a:pPr marL="285750" indent="-285750">
                        <a:buFont typeface="Arial" panose="020B0604020202020204" pitchFamily="34" charset="0"/>
                        <a:buChar char="•"/>
                      </a:pPr>
                      <a:r>
                        <a:rPr lang="en-US" dirty="0"/>
                        <a:t>Their display locations may not be consistent.</a:t>
                      </a:r>
                    </a:p>
                  </a:txBody>
                  <a:tcPr/>
                </a:tc>
                <a:extLst>
                  <a:ext uri="{0D108BD9-81ED-4DB2-BD59-A6C34878D82A}">
                    <a16:rowId xmlns:a16="http://schemas.microsoft.com/office/drawing/2014/main" val="10001"/>
                  </a:ext>
                </a:extLst>
              </a:tr>
            </a:tbl>
          </a:graphicData>
        </a:graphic>
      </p:graphicFrame>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9113786" y="863444"/>
            <a:ext cx="2947034" cy="393610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383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Kinds of Graphical Menus - Tear-Off Menus</a:t>
            </a:r>
          </a:p>
        </p:txBody>
      </p:sp>
      <p:sp>
        <p:nvSpPr>
          <p:cNvPr id="3" name="Content Placeholder 2"/>
          <p:cNvSpPr>
            <a:spLocks noGrp="1"/>
          </p:cNvSpPr>
          <p:nvPr>
            <p:ph idx="1"/>
          </p:nvPr>
        </p:nvSpPr>
        <p:spPr/>
        <p:txBody>
          <a:bodyPr/>
          <a:lstStyle/>
          <a:p>
            <a:r>
              <a:rPr lang="en-US" dirty="0"/>
              <a:t>A </a:t>
            </a:r>
            <a:r>
              <a:rPr lang="en-US" b="1" dirty="0"/>
              <a:t>tear-off menu</a:t>
            </a:r>
            <a:r>
              <a:rPr lang="en-US" dirty="0"/>
              <a:t> is a </a:t>
            </a:r>
            <a:r>
              <a:rPr lang="en-US" b="1" dirty="0"/>
              <a:t>pull-down menu</a:t>
            </a:r>
            <a:r>
              <a:rPr lang="en-US" dirty="0"/>
              <a:t> that can be </a:t>
            </a:r>
            <a:r>
              <a:rPr lang="en-US" b="1" dirty="0"/>
              <a:t>positioned anywhere </a:t>
            </a:r>
            <a:r>
              <a:rPr lang="en-US" dirty="0"/>
              <a:t>on the screen </a:t>
            </a:r>
            <a:r>
              <a:rPr lang="en-US" b="1" dirty="0"/>
              <a:t>for constant referral</a:t>
            </a:r>
            <a:r>
              <a:rPr lang="en-US" dirty="0"/>
              <a:t>.</a:t>
            </a:r>
            <a:endParaRPr lang="en-IN" dirty="0"/>
          </a:p>
        </p:txBody>
      </p:sp>
      <p:pic>
        <p:nvPicPr>
          <p:cNvPr id="4098" name="Picture 2" descr="Tear-Off Men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629" y="1413678"/>
            <a:ext cx="2706742" cy="4962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3207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30BDD-C9C2-59CF-684F-3EA5DF435F5B}"/>
              </a:ext>
            </a:extLst>
          </p:cNvPr>
          <p:cNvSpPr>
            <a:spLocks noGrp="1"/>
          </p:cNvSpPr>
          <p:nvPr>
            <p:ph type="title"/>
          </p:nvPr>
        </p:nvSpPr>
        <p:spPr/>
        <p:txBody>
          <a:bodyPr/>
          <a:lstStyle/>
          <a:p>
            <a:r>
              <a:rPr lang="en-US" dirty="0"/>
              <a:t>Information Architecture (IA) (contd.)</a:t>
            </a:r>
            <a:endParaRPr lang="en-IN" dirty="0"/>
          </a:p>
        </p:txBody>
      </p:sp>
      <p:sp>
        <p:nvSpPr>
          <p:cNvPr id="3" name="Content Placeholder 2">
            <a:extLst>
              <a:ext uri="{FF2B5EF4-FFF2-40B4-BE49-F238E27FC236}">
                <a16:creationId xmlns:a16="http://schemas.microsoft.com/office/drawing/2014/main" id="{C3308B8B-76AD-75F9-E731-4F1810FF2120}"/>
              </a:ext>
            </a:extLst>
          </p:cNvPr>
          <p:cNvSpPr>
            <a:spLocks noGrp="1"/>
          </p:cNvSpPr>
          <p:nvPr>
            <p:ph idx="1"/>
          </p:nvPr>
        </p:nvSpPr>
        <p:spPr>
          <a:xfrm>
            <a:off x="131180" y="863444"/>
            <a:ext cx="5964820" cy="5590565"/>
          </a:xfrm>
        </p:spPr>
        <p:txBody>
          <a:bodyPr/>
          <a:lstStyle/>
          <a:p>
            <a:r>
              <a:rPr lang="en-US" dirty="0"/>
              <a:t>Information architecture starts with </a:t>
            </a:r>
            <a:r>
              <a:rPr lang="en-US" b="1" dirty="0"/>
              <a:t>understanding people</a:t>
            </a:r>
            <a:r>
              <a:rPr lang="en-US" dirty="0"/>
              <a:t> - the </a:t>
            </a:r>
            <a:r>
              <a:rPr lang="en-US" b="1" dirty="0"/>
              <a:t>reasons to use </a:t>
            </a:r>
            <a:r>
              <a:rPr lang="en-US" dirty="0"/>
              <a:t>a </a:t>
            </a:r>
            <a:r>
              <a:rPr lang="en-US" b="1" dirty="0"/>
              <a:t>product </a:t>
            </a:r>
            <a:r>
              <a:rPr lang="en-US" dirty="0"/>
              <a:t>or </a:t>
            </a:r>
            <a:r>
              <a:rPr lang="en-US" b="1" dirty="0"/>
              <a:t>service</a:t>
            </a:r>
            <a:r>
              <a:rPr lang="en-US" dirty="0"/>
              <a:t>. </a:t>
            </a:r>
          </a:p>
          <a:p>
            <a:r>
              <a:rPr lang="en-US" dirty="0"/>
              <a:t>A methodical and general approach to </a:t>
            </a:r>
            <a:r>
              <a:rPr lang="en-US" b="1" dirty="0"/>
              <a:t>structuring information </a:t>
            </a:r>
            <a:r>
              <a:rPr lang="en-US" dirty="0"/>
              <a:t>is </a:t>
            </a:r>
            <a:r>
              <a:rPr lang="en-US" b="1" dirty="0"/>
              <a:t>needed </a:t>
            </a:r>
            <a:r>
              <a:rPr lang="en-US" dirty="0"/>
              <a:t>to </a:t>
            </a:r>
            <a:r>
              <a:rPr lang="en-US" b="1" dirty="0"/>
              <a:t>make it findable </a:t>
            </a:r>
            <a:r>
              <a:rPr lang="en-US" dirty="0"/>
              <a:t>and </a:t>
            </a:r>
            <a:r>
              <a:rPr lang="en-US" b="1" dirty="0"/>
              <a:t>understandable </a:t>
            </a:r>
            <a:r>
              <a:rPr lang="en-US" dirty="0"/>
              <a:t>irrespective of the context, or medium employed by the user.</a:t>
            </a:r>
          </a:p>
          <a:p>
            <a:r>
              <a:rPr lang="en-US" dirty="0"/>
              <a:t>After </a:t>
            </a:r>
            <a:r>
              <a:rPr lang="en-US" b="1" dirty="0"/>
              <a:t>understanding</a:t>
            </a:r>
            <a:r>
              <a:rPr lang="en-US" dirty="0"/>
              <a:t> how a </a:t>
            </a:r>
            <a:r>
              <a:rPr lang="en-US" b="1" dirty="0"/>
              <a:t>user behaves </a:t>
            </a:r>
            <a:r>
              <a:rPr lang="en-US" dirty="0"/>
              <a:t>and </a:t>
            </a:r>
            <a:r>
              <a:rPr lang="en-US" b="1" dirty="0"/>
              <a:t>seeks</a:t>
            </a:r>
            <a:r>
              <a:rPr lang="en-US" dirty="0"/>
              <a:t> </a:t>
            </a:r>
            <a:r>
              <a:rPr lang="en-US" b="1" dirty="0"/>
              <a:t>information</a:t>
            </a:r>
            <a:r>
              <a:rPr lang="en-US" dirty="0"/>
              <a:t>, you can design a successful </a:t>
            </a:r>
            <a:r>
              <a:rPr lang="en-US" b="1" dirty="0"/>
              <a:t>sitemap</a:t>
            </a:r>
            <a:r>
              <a:rPr lang="en-US" dirty="0"/>
              <a:t>, </a:t>
            </a:r>
            <a:r>
              <a:rPr lang="en-US" b="1" dirty="0"/>
              <a:t>website navigation</a:t>
            </a:r>
            <a:r>
              <a:rPr lang="en-US" dirty="0"/>
              <a:t>, </a:t>
            </a:r>
            <a:r>
              <a:rPr lang="en-US" b="1" dirty="0"/>
              <a:t>user flows </a:t>
            </a:r>
            <a:r>
              <a:rPr lang="en-US" dirty="0"/>
              <a:t>and so on.</a:t>
            </a:r>
          </a:p>
          <a:p>
            <a:endParaRPr lang="en-IN" dirty="0"/>
          </a:p>
        </p:txBody>
      </p:sp>
      <p:pic>
        <p:nvPicPr>
          <p:cNvPr id="5" name="Picture 4">
            <a:extLst>
              <a:ext uri="{FF2B5EF4-FFF2-40B4-BE49-F238E27FC236}">
                <a16:creationId xmlns:a16="http://schemas.microsoft.com/office/drawing/2014/main" id="{1F779469-AE77-224C-C7E8-6B0ED432C3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63444"/>
            <a:ext cx="6008369" cy="3582096"/>
          </a:xfrm>
          <a:prstGeom prst="rect">
            <a:avLst/>
          </a:prstGeom>
          <a:ln>
            <a:solidFill>
              <a:schemeClr val="tx1"/>
            </a:solidFill>
          </a:ln>
        </p:spPr>
      </p:pic>
    </p:spTree>
    <p:extLst>
      <p:ext uri="{BB962C8B-B14F-4D97-AF65-F5344CB8AC3E}">
        <p14:creationId xmlns:p14="http://schemas.microsoft.com/office/powerpoint/2010/main" val="19960073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Kinds of Graphical Menus - Iconic Menus</a:t>
            </a:r>
          </a:p>
        </p:txBody>
      </p:sp>
      <p:sp>
        <p:nvSpPr>
          <p:cNvPr id="3" name="Content Placeholder 2"/>
          <p:cNvSpPr>
            <a:spLocks noGrp="1"/>
          </p:cNvSpPr>
          <p:nvPr>
            <p:ph idx="1"/>
          </p:nvPr>
        </p:nvSpPr>
        <p:spPr/>
        <p:txBody>
          <a:bodyPr/>
          <a:lstStyle/>
          <a:p>
            <a:r>
              <a:rPr lang="en-US" dirty="0"/>
              <a:t>Use to </a:t>
            </a:r>
            <a:r>
              <a:rPr lang="en-US" b="1" dirty="0"/>
              <a:t>remind users</a:t>
            </a:r>
            <a:r>
              <a:rPr lang="en-US" dirty="0"/>
              <a:t> of the </a:t>
            </a:r>
            <a:r>
              <a:rPr lang="en-US" b="1" dirty="0"/>
              <a:t>functions</a:t>
            </a:r>
            <a:r>
              <a:rPr lang="en-US" dirty="0"/>
              <a:t>, </a:t>
            </a:r>
            <a:r>
              <a:rPr lang="en-US" b="1" dirty="0"/>
              <a:t>commands</a:t>
            </a:r>
            <a:r>
              <a:rPr lang="en-US" dirty="0"/>
              <a:t>, </a:t>
            </a:r>
            <a:r>
              <a:rPr lang="en-US" b="1" dirty="0"/>
              <a:t>attributes</a:t>
            </a:r>
            <a:r>
              <a:rPr lang="en-US" dirty="0"/>
              <a:t>, or </a:t>
            </a:r>
            <a:r>
              <a:rPr lang="en-US" b="1" dirty="0"/>
              <a:t>application choices </a:t>
            </a:r>
            <a:r>
              <a:rPr lang="en-US" dirty="0"/>
              <a:t>available.</a:t>
            </a:r>
          </a:p>
          <a:p>
            <a:r>
              <a:rPr lang="en-US" dirty="0"/>
              <a:t>Create icons that</a:t>
            </a:r>
          </a:p>
          <a:p>
            <a:pPr lvl="1"/>
            <a:r>
              <a:rPr lang="en-US" b="1" dirty="0"/>
              <a:t>Help enhance recognition</a:t>
            </a:r>
            <a:r>
              <a:rPr lang="en-US" dirty="0"/>
              <a:t> and hasten option selection.</a:t>
            </a:r>
          </a:p>
          <a:p>
            <a:pPr lvl="1"/>
            <a:r>
              <a:rPr lang="en-US" dirty="0"/>
              <a:t>Are </a:t>
            </a:r>
            <a:r>
              <a:rPr lang="en-US" b="1" dirty="0"/>
              <a:t>concrete</a:t>
            </a:r>
            <a:r>
              <a:rPr lang="en-US" dirty="0"/>
              <a:t> and </a:t>
            </a:r>
            <a:r>
              <a:rPr lang="en-US" b="1" dirty="0"/>
              <a:t>meaningful</a:t>
            </a:r>
            <a:r>
              <a:rPr lang="en-US" dirty="0"/>
              <a:t>.</a:t>
            </a:r>
          </a:p>
          <a:p>
            <a:pPr lvl="1"/>
            <a:r>
              <a:rPr lang="en-US" b="1" dirty="0"/>
              <a:t>Clearly</a:t>
            </a:r>
            <a:r>
              <a:rPr lang="en-US" dirty="0"/>
              <a:t> represent choices.</a:t>
            </a:r>
            <a:endParaRPr lang="en-IN" dirty="0"/>
          </a:p>
        </p:txBody>
      </p:sp>
      <p:pic>
        <p:nvPicPr>
          <p:cNvPr id="3074" name="Picture 2" descr="Create a Magento 2 Iconic Menu. A complete tutorial that helps to display  the image icon for each navigation item. / Swiss Up Labs Magento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902" y="1443390"/>
            <a:ext cx="5572098" cy="31511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3661578114"/>
              </p:ext>
            </p:extLst>
          </p:nvPr>
        </p:nvGraphicFramePr>
        <p:xfrm>
          <a:off x="375843" y="4662773"/>
          <a:ext cx="11684978" cy="1859501"/>
        </p:xfrm>
        <a:graphic>
          <a:graphicData uri="http://schemas.openxmlformats.org/drawingml/2006/table">
            <a:tbl>
              <a:tblPr firstRow="1" bandRow="1">
                <a:tableStyleId>{5C22544A-7EE6-4342-B048-85BDC9FD1C3A}</a:tableStyleId>
              </a:tblPr>
              <a:tblGrid>
                <a:gridCol w="5842489">
                  <a:extLst>
                    <a:ext uri="{9D8B030D-6E8A-4147-A177-3AD203B41FA5}">
                      <a16:colId xmlns:a16="http://schemas.microsoft.com/office/drawing/2014/main" val="20000"/>
                    </a:ext>
                  </a:extLst>
                </a:gridCol>
                <a:gridCol w="5842489">
                  <a:extLst>
                    <a:ext uri="{9D8B030D-6E8A-4147-A177-3AD203B41FA5}">
                      <a16:colId xmlns:a16="http://schemas.microsoft.com/office/drawing/2014/main" val="20001"/>
                    </a:ext>
                  </a:extLst>
                </a:gridCol>
              </a:tblGrid>
              <a:tr h="349793">
                <a:tc>
                  <a:txBody>
                    <a:bodyPr/>
                    <a:lstStyle/>
                    <a:p>
                      <a:r>
                        <a:rPr lang="en-IN" dirty="0"/>
                        <a:t>Advantages</a:t>
                      </a:r>
                    </a:p>
                  </a:txBody>
                  <a:tcPr/>
                </a:tc>
                <a:tc>
                  <a:txBody>
                    <a:bodyPr/>
                    <a:lstStyle/>
                    <a:p>
                      <a:r>
                        <a:rPr lang="en-IN" dirty="0"/>
                        <a:t>Disadvantages</a:t>
                      </a:r>
                    </a:p>
                  </a:txBody>
                  <a:tcPr/>
                </a:tc>
                <a:extLst>
                  <a:ext uri="{0D108BD9-81ED-4DB2-BD59-A6C34878D82A}">
                    <a16:rowId xmlns:a16="http://schemas.microsoft.com/office/drawing/2014/main" val="10000"/>
                  </a:ext>
                </a:extLst>
              </a:tr>
              <a:tr h="1493741">
                <a:tc>
                  <a:txBody>
                    <a:bodyPr/>
                    <a:lstStyle/>
                    <a:p>
                      <a:pPr marL="285750" indent="-285750">
                        <a:buFont typeface="Arial" panose="020B0604020202020204" pitchFamily="34" charset="0"/>
                        <a:buChar char="•"/>
                      </a:pPr>
                      <a:r>
                        <a:rPr lang="en-US" dirty="0"/>
                        <a:t>Pictures</a:t>
                      </a:r>
                      <a:r>
                        <a:rPr lang="en-US" b="1" dirty="0"/>
                        <a:t> help facilitate memory</a:t>
                      </a:r>
                      <a:r>
                        <a:rPr lang="en-US" dirty="0"/>
                        <a:t> of applications.</a:t>
                      </a:r>
                    </a:p>
                    <a:p>
                      <a:pPr marL="285750" indent="-285750">
                        <a:buFont typeface="Arial" panose="020B0604020202020204" pitchFamily="34" charset="0"/>
                        <a:buChar char="•"/>
                      </a:pPr>
                      <a:r>
                        <a:rPr lang="en-US" dirty="0"/>
                        <a:t>Larger size </a:t>
                      </a:r>
                      <a:r>
                        <a:rPr lang="en-US" b="1" dirty="0"/>
                        <a:t>increases speed of selection</a:t>
                      </a:r>
                      <a:r>
                        <a:rPr lang="en-US" dirty="0"/>
                        <a:t>.</a:t>
                      </a:r>
                    </a:p>
                  </a:txBody>
                  <a:tcPr/>
                </a:tc>
                <a:tc>
                  <a:txBody>
                    <a:bodyPr/>
                    <a:lstStyle/>
                    <a:p>
                      <a:pPr marL="285750" indent="-285750">
                        <a:buFont typeface="Arial" panose="020B0604020202020204" pitchFamily="34" charset="0"/>
                        <a:buChar char="•"/>
                      </a:pPr>
                      <a:r>
                        <a:rPr lang="en-US" b="1" dirty="0"/>
                        <a:t>Consume </a:t>
                      </a:r>
                      <a:r>
                        <a:rPr lang="en-US" dirty="0"/>
                        <a:t>considerably </a:t>
                      </a:r>
                      <a:r>
                        <a:rPr lang="en-US" b="1" dirty="0"/>
                        <a:t>more screen space </a:t>
                      </a:r>
                      <a:r>
                        <a:rPr lang="en-US" dirty="0"/>
                        <a:t>than text.</a:t>
                      </a:r>
                    </a:p>
                    <a:p>
                      <a:pPr marL="285750" indent="-285750">
                        <a:buFont typeface="Arial" panose="020B0604020202020204" pitchFamily="34" charset="0"/>
                        <a:buChar char="•"/>
                      </a:pPr>
                      <a:r>
                        <a:rPr lang="en-US" b="1" dirty="0"/>
                        <a:t>Difficult to organize </a:t>
                      </a:r>
                      <a:r>
                        <a:rPr lang="en-US" dirty="0"/>
                        <a:t>for scanning efficiency.</a:t>
                      </a:r>
                    </a:p>
                    <a:p>
                      <a:pPr marL="285750" indent="-285750">
                        <a:buFont typeface="Arial" panose="020B0604020202020204" pitchFamily="34" charset="0"/>
                        <a:buChar char="•"/>
                      </a:pPr>
                      <a:r>
                        <a:rPr lang="en-US" dirty="0"/>
                        <a:t>To create meaningful icons </a:t>
                      </a:r>
                      <a:r>
                        <a:rPr lang="en-US" b="1" dirty="0"/>
                        <a:t>requires special skills</a:t>
                      </a:r>
                      <a:r>
                        <a:rPr lang="en-US" dirty="0"/>
                        <a:t>.</a:t>
                      </a:r>
                    </a:p>
                    <a:p>
                      <a:pPr marL="285750" indent="-285750">
                        <a:buFont typeface="Arial" panose="020B0604020202020204" pitchFamily="34" charset="0"/>
                        <a:buChar char="•"/>
                      </a:pPr>
                      <a:r>
                        <a:rPr lang="en-US" dirty="0"/>
                        <a:t>To create meaningful icons </a:t>
                      </a:r>
                      <a:r>
                        <a:rPr lang="en-US" b="1" dirty="0"/>
                        <a:t>requires extended amount of time</a:t>
                      </a:r>
                      <a:r>
                        <a:rPr lang="en-US" dirty="0"/>
                        <a:t>.</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225993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Kinds of Graphical Menus - Pie Menus</a:t>
            </a:r>
          </a:p>
        </p:txBody>
      </p:sp>
      <p:sp>
        <p:nvSpPr>
          <p:cNvPr id="3" name="Content Placeholder 2"/>
          <p:cNvSpPr>
            <a:spLocks noGrp="1"/>
          </p:cNvSpPr>
          <p:nvPr>
            <p:ph idx="1"/>
          </p:nvPr>
        </p:nvSpPr>
        <p:spPr/>
        <p:txBody>
          <a:bodyPr/>
          <a:lstStyle/>
          <a:p>
            <a:r>
              <a:rPr lang="en-US" dirty="0"/>
              <a:t>A pie menu is a</a:t>
            </a:r>
            <a:r>
              <a:rPr lang="en-US" b="1" dirty="0"/>
              <a:t> circular representation</a:t>
            </a:r>
            <a:r>
              <a:rPr lang="en-US" dirty="0"/>
              <a:t> of </a:t>
            </a:r>
            <a:r>
              <a:rPr lang="en-US" b="1" dirty="0"/>
              <a:t>menu</a:t>
            </a:r>
            <a:r>
              <a:rPr lang="en-US" dirty="0"/>
              <a:t> items.</a:t>
            </a:r>
          </a:p>
          <a:p>
            <a:r>
              <a:rPr lang="en-US" dirty="0"/>
              <a:t>Consider using for</a:t>
            </a:r>
          </a:p>
          <a:p>
            <a:pPr lvl="1"/>
            <a:r>
              <a:rPr lang="en-US" dirty="0"/>
              <a:t>Mouse-driven selections, with </a:t>
            </a:r>
            <a:r>
              <a:rPr lang="en-US" b="1" dirty="0"/>
              <a:t>one- </a:t>
            </a:r>
            <a:r>
              <a:rPr lang="en-US" dirty="0"/>
              <a:t>or </a:t>
            </a:r>
            <a:r>
              <a:rPr lang="en-US" b="1" dirty="0"/>
              <a:t>two-level hierarchies</a:t>
            </a:r>
            <a:r>
              <a:rPr lang="en-US" dirty="0"/>
              <a:t>, </a:t>
            </a:r>
            <a:r>
              <a:rPr lang="en-US" b="1" dirty="0"/>
              <a:t>short lists</a:t>
            </a:r>
            <a:r>
              <a:rPr lang="en-US" dirty="0"/>
              <a:t>, and </a:t>
            </a:r>
            <a:r>
              <a:rPr lang="en-US" b="1" dirty="0"/>
              <a:t>choices helpful </a:t>
            </a:r>
            <a:r>
              <a:rPr lang="en-US" dirty="0"/>
              <a:t>to the format.</a:t>
            </a:r>
            <a:endParaRPr lang="en-IN" dirty="0"/>
          </a:p>
        </p:txBody>
      </p:sp>
      <p:pic>
        <p:nvPicPr>
          <p:cNvPr id="4098" name="Picture 2" descr="Pie Menu with system controls. - Older Feedback &amp; Suggestion Posts -  Affinity | Fo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575" y="2391243"/>
            <a:ext cx="4868849" cy="3816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3303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35EB2-2BC8-2BD0-A9EC-6727091132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89C398-3A92-A239-B22A-AA0C22BA0C57}"/>
              </a:ext>
            </a:extLst>
          </p:cNvPr>
          <p:cNvSpPr>
            <a:spLocks noGrp="1"/>
          </p:cNvSpPr>
          <p:nvPr>
            <p:ph type="title"/>
          </p:nvPr>
        </p:nvSpPr>
        <p:spPr/>
        <p:txBody>
          <a:bodyPr/>
          <a:lstStyle/>
          <a:p>
            <a:r>
              <a:rPr lang="en-US" dirty="0"/>
              <a:t>Error Message Guidelines</a:t>
            </a:r>
          </a:p>
        </p:txBody>
      </p:sp>
      <p:sp>
        <p:nvSpPr>
          <p:cNvPr id="3" name="Text Placeholder 2">
            <a:extLst>
              <a:ext uri="{FF2B5EF4-FFF2-40B4-BE49-F238E27FC236}">
                <a16:creationId xmlns:a16="http://schemas.microsoft.com/office/drawing/2014/main" id="{71572131-5963-F521-75B2-261E8649358A}"/>
              </a:ext>
            </a:extLst>
          </p:cNvPr>
          <p:cNvSpPr>
            <a:spLocks noGrp="1"/>
          </p:cNvSpPr>
          <p:nvPr>
            <p:ph type="body" idx="1"/>
          </p:nvPr>
        </p:nvSpPr>
        <p:spPr>
          <a:xfrm>
            <a:off x="831850" y="4589463"/>
            <a:ext cx="10515600" cy="1500187"/>
          </a:xfrm>
        </p:spPr>
        <p:txBody>
          <a:bodyPr/>
          <a:lstStyle/>
          <a:p>
            <a:r>
              <a:rPr lang="en-IN" dirty="0"/>
              <a:t>Section – 7</a:t>
            </a:r>
          </a:p>
        </p:txBody>
      </p:sp>
    </p:spTree>
    <p:extLst>
      <p:ext uri="{BB962C8B-B14F-4D97-AF65-F5344CB8AC3E}">
        <p14:creationId xmlns:p14="http://schemas.microsoft.com/office/powerpoint/2010/main" val="3613514106"/>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8A8AF-AE8F-1507-DE1B-7481B7D9AB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ABD9D-6C55-5AE8-8F3C-A3DA7D1D5A26}"/>
              </a:ext>
            </a:extLst>
          </p:cNvPr>
          <p:cNvSpPr>
            <a:spLocks noGrp="1"/>
          </p:cNvSpPr>
          <p:nvPr>
            <p:ph type="title"/>
          </p:nvPr>
        </p:nvSpPr>
        <p:spPr/>
        <p:txBody>
          <a:bodyPr/>
          <a:lstStyle/>
          <a:p>
            <a:r>
              <a:rPr lang="en-IN" dirty="0"/>
              <a:t>Error Message Guidelines</a:t>
            </a:r>
          </a:p>
        </p:txBody>
      </p:sp>
      <p:sp>
        <p:nvSpPr>
          <p:cNvPr id="3" name="Content Placeholder 2">
            <a:extLst>
              <a:ext uri="{FF2B5EF4-FFF2-40B4-BE49-F238E27FC236}">
                <a16:creationId xmlns:a16="http://schemas.microsoft.com/office/drawing/2014/main" id="{09E2EC68-8B48-11A2-0CB2-BA51E7DFD220}"/>
              </a:ext>
            </a:extLst>
          </p:cNvPr>
          <p:cNvSpPr>
            <a:spLocks noGrp="1"/>
          </p:cNvSpPr>
          <p:nvPr>
            <p:ph idx="1"/>
          </p:nvPr>
        </p:nvSpPr>
        <p:spPr/>
        <p:txBody>
          <a:bodyPr/>
          <a:lstStyle/>
          <a:p>
            <a:r>
              <a:rPr lang="en-US" b="1" dirty="0">
                <a:solidFill>
                  <a:schemeClr val="accent6"/>
                </a:solidFill>
              </a:rPr>
              <a:t>Error message </a:t>
            </a:r>
            <a:r>
              <a:rPr lang="en-US" dirty="0"/>
              <a:t>is a </a:t>
            </a:r>
            <a:r>
              <a:rPr lang="en-US" b="1" dirty="0"/>
              <a:t>system-generated interruption </a:t>
            </a:r>
            <a:r>
              <a:rPr lang="en-US" dirty="0"/>
              <a:t>to the </a:t>
            </a:r>
            <a:r>
              <a:rPr lang="en-US" b="1" dirty="0"/>
              <a:t>user's workflow </a:t>
            </a:r>
            <a:r>
              <a:rPr lang="en-US" dirty="0"/>
              <a:t>that </a:t>
            </a:r>
            <a:r>
              <a:rPr lang="en-US" b="1" dirty="0"/>
              <a:t>informs the user </a:t>
            </a:r>
            <a:r>
              <a:rPr lang="en-US" dirty="0"/>
              <a:t>of an </a:t>
            </a:r>
            <a:r>
              <a:rPr lang="en-US" b="1" dirty="0"/>
              <a:t>incomplete</a:t>
            </a:r>
            <a:r>
              <a:rPr lang="en-US" dirty="0"/>
              <a:t>, </a:t>
            </a:r>
            <a:r>
              <a:rPr lang="en-US" b="1" dirty="0"/>
              <a:t>incompatible</a:t>
            </a:r>
            <a:r>
              <a:rPr lang="en-US" dirty="0"/>
              <a:t>, or </a:t>
            </a:r>
            <a:r>
              <a:rPr lang="en-US" b="1" dirty="0"/>
              <a:t>undesirable situation </a:t>
            </a:r>
            <a:r>
              <a:rPr lang="en-US" dirty="0"/>
              <a:t>according to the system's implementation.</a:t>
            </a:r>
          </a:p>
          <a:p>
            <a:r>
              <a:rPr lang="en-US" dirty="0"/>
              <a:t>Follow bellow guidelines for error messages:</a:t>
            </a:r>
          </a:p>
          <a:p>
            <a:pPr lvl="1"/>
            <a:r>
              <a:rPr lang="en-US" dirty="0"/>
              <a:t>Visibility Guidelines</a:t>
            </a:r>
          </a:p>
          <a:p>
            <a:pPr lvl="1"/>
            <a:r>
              <a:rPr lang="en-US" dirty="0"/>
              <a:t>Communication Guidelines</a:t>
            </a:r>
          </a:p>
          <a:p>
            <a:pPr lvl="1"/>
            <a:r>
              <a:rPr lang="en-US" dirty="0"/>
              <a:t>Efficiency Guidelines</a:t>
            </a:r>
          </a:p>
          <a:p>
            <a:pPr lvl="1"/>
            <a:r>
              <a:rPr lang="en-US" dirty="0"/>
              <a:t>Mitigate Failure with Novelty in Dire Situations</a:t>
            </a:r>
            <a:endParaRPr lang="en-IN" dirty="0"/>
          </a:p>
        </p:txBody>
      </p:sp>
    </p:spTree>
    <p:extLst>
      <p:ext uri="{BB962C8B-B14F-4D97-AF65-F5344CB8AC3E}">
        <p14:creationId xmlns:p14="http://schemas.microsoft.com/office/powerpoint/2010/main" val="2826908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B66A6-BDC8-1DED-6A12-18BF22F8B474}"/>
              </a:ext>
            </a:extLst>
          </p:cNvPr>
          <p:cNvSpPr>
            <a:spLocks noGrp="1"/>
          </p:cNvSpPr>
          <p:nvPr>
            <p:ph type="title"/>
          </p:nvPr>
        </p:nvSpPr>
        <p:spPr/>
        <p:txBody>
          <a:bodyPr/>
          <a:lstStyle/>
          <a:p>
            <a:r>
              <a:rPr lang="en-IN" dirty="0"/>
              <a:t>Visibility Guidelines</a:t>
            </a:r>
          </a:p>
        </p:txBody>
      </p:sp>
      <p:sp>
        <p:nvSpPr>
          <p:cNvPr id="3" name="Content Placeholder 2">
            <a:extLst>
              <a:ext uri="{FF2B5EF4-FFF2-40B4-BE49-F238E27FC236}">
                <a16:creationId xmlns:a16="http://schemas.microsoft.com/office/drawing/2014/main" id="{9A3040FE-24C4-2094-E618-7E5287630808}"/>
              </a:ext>
            </a:extLst>
          </p:cNvPr>
          <p:cNvSpPr>
            <a:spLocks noGrp="1"/>
          </p:cNvSpPr>
          <p:nvPr>
            <p:ph idx="1"/>
          </p:nvPr>
        </p:nvSpPr>
        <p:spPr>
          <a:xfrm>
            <a:off x="6096000" y="863444"/>
            <a:ext cx="5964821" cy="5590565"/>
          </a:xfrm>
        </p:spPr>
        <p:txBody>
          <a:bodyPr/>
          <a:lstStyle/>
          <a:p>
            <a:r>
              <a:rPr lang="en-US" dirty="0"/>
              <a:t>Error messages must </a:t>
            </a:r>
            <a:r>
              <a:rPr lang="en-US" b="1" dirty="0"/>
              <a:t>present themselves noticeably </a:t>
            </a:r>
            <a:r>
              <a:rPr lang="en-US" dirty="0"/>
              <a:t>and </a:t>
            </a:r>
            <a:r>
              <a:rPr lang="en-US" b="1" dirty="0"/>
              <a:t>recognizably </a:t>
            </a:r>
            <a:r>
              <a:rPr lang="en-US" dirty="0"/>
              <a:t>to users.</a:t>
            </a:r>
          </a:p>
          <a:p>
            <a:r>
              <a:rPr lang="en-US" dirty="0"/>
              <a:t>Display the </a:t>
            </a:r>
            <a:r>
              <a:rPr lang="en-US" b="1" dirty="0"/>
              <a:t>error message close to </a:t>
            </a:r>
            <a:r>
              <a:rPr lang="en-US" dirty="0"/>
              <a:t>the </a:t>
            </a:r>
            <a:r>
              <a:rPr lang="en-US" b="1" dirty="0"/>
              <a:t>error's source</a:t>
            </a:r>
            <a:r>
              <a:rPr lang="en-US" dirty="0"/>
              <a:t>. </a:t>
            </a:r>
          </a:p>
          <a:p>
            <a:r>
              <a:rPr lang="en-US" b="1" dirty="0"/>
              <a:t>Reduce cognitive load </a:t>
            </a:r>
            <a:r>
              <a:rPr lang="en-US" dirty="0"/>
              <a:t>by </a:t>
            </a:r>
            <a:r>
              <a:rPr lang="en-US" b="1" dirty="0"/>
              <a:t>displaying an error indicator adjacent </a:t>
            </a:r>
            <a:r>
              <a:rPr lang="en-US" dirty="0"/>
              <a:t>to the interface </a:t>
            </a:r>
            <a:r>
              <a:rPr lang="en-US" b="1" dirty="0"/>
              <a:t>where the error occurred</a:t>
            </a:r>
            <a:r>
              <a:rPr lang="en-US" dirty="0"/>
              <a:t>. </a:t>
            </a:r>
          </a:p>
          <a:p>
            <a:r>
              <a:rPr lang="en-US" b="1" dirty="0"/>
              <a:t>Proximity </a:t>
            </a:r>
            <a:r>
              <a:rPr lang="en-US" dirty="0"/>
              <a:t>helps users associate the error message content with the interface elements needing attention.</a:t>
            </a:r>
            <a:endParaRPr lang="en-IN" dirty="0"/>
          </a:p>
        </p:txBody>
      </p:sp>
      <p:pic>
        <p:nvPicPr>
          <p:cNvPr id="5" name="Picture 4">
            <a:extLst>
              <a:ext uri="{FF2B5EF4-FFF2-40B4-BE49-F238E27FC236}">
                <a16:creationId xmlns:a16="http://schemas.microsoft.com/office/drawing/2014/main" id="{FF6F0D1C-6B3B-B690-E743-42D1686D03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0086" y="834260"/>
            <a:ext cx="2608178" cy="5644843"/>
          </a:xfrm>
          <a:prstGeom prst="rect">
            <a:avLst/>
          </a:prstGeom>
        </p:spPr>
      </p:pic>
    </p:spTree>
    <p:extLst>
      <p:ext uri="{BB962C8B-B14F-4D97-AF65-F5344CB8AC3E}">
        <p14:creationId xmlns:p14="http://schemas.microsoft.com/office/powerpoint/2010/main" val="8882677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376CD-B761-B038-6DC0-CF1276B6DFAE}"/>
              </a:ext>
            </a:extLst>
          </p:cNvPr>
          <p:cNvSpPr>
            <a:spLocks noGrp="1"/>
          </p:cNvSpPr>
          <p:nvPr>
            <p:ph type="title"/>
          </p:nvPr>
        </p:nvSpPr>
        <p:spPr/>
        <p:txBody>
          <a:bodyPr/>
          <a:lstStyle/>
          <a:p>
            <a:r>
              <a:rPr lang="en-US" dirty="0"/>
              <a:t>Use noticeable, redundant, and accessible indicators</a:t>
            </a:r>
            <a:endParaRPr lang="en-IN" dirty="0"/>
          </a:p>
        </p:txBody>
      </p:sp>
      <p:sp>
        <p:nvSpPr>
          <p:cNvPr id="3" name="Content Placeholder 2">
            <a:extLst>
              <a:ext uri="{FF2B5EF4-FFF2-40B4-BE49-F238E27FC236}">
                <a16:creationId xmlns:a16="http://schemas.microsoft.com/office/drawing/2014/main" id="{AE660770-1375-CCC2-A88C-97DF8FC21DA6}"/>
              </a:ext>
            </a:extLst>
          </p:cNvPr>
          <p:cNvSpPr>
            <a:spLocks noGrp="1"/>
          </p:cNvSpPr>
          <p:nvPr>
            <p:ph idx="1"/>
          </p:nvPr>
        </p:nvSpPr>
        <p:spPr>
          <a:xfrm>
            <a:off x="6096000" y="863444"/>
            <a:ext cx="5964821" cy="5590565"/>
          </a:xfrm>
        </p:spPr>
        <p:txBody>
          <a:bodyPr/>
          <a:lstStyle/>
          <a:p>
            <a:r>
              <a:rPr lang="en-US" b="1" dirty="0"/>
              <a:t>Text </a:t>
            </a:r>
            <a:r>
              <a:rPr lang="en-US" dirty="0"/>
              <a:t>and </a:t>
            </a:r>
            <a:r>
              <a:rPr lang="en-US" b="1" dirty="0"/>
              <a:t>highlights </a:t>
            </a:r>
            <a:r>
              <a:rPr lang="en-US" dirty="0"/>
              <a:t>that are </a:t>
            </a:r>
            <a:r>
              <a:rPr lang="en-US" b="1" dirty="0"/>
              <a:t>bold</a:t>
            </a:r>
            <a:r>
              <a:rPr lang="en-US" dirty="0"/>
              <a:t>, </a:t>
            </a:r>
            <a:r>
              <a:rPr lang="en-US" b="1" dirty="0"/>
              <a:t>high-contrast</a:t>
            </a:r>
            <a:r>
              <a:rPr lang="en-US" dirty="0"/>
              <a:t>, and </a:t>
            </a:r>
            <a:r>
              <a:rPr lang="en-US" b="1" dirty="0"/>
              <a:t>red </a:t>
            </a:r>
            <a:r>
              <a:rPr lang="en-US" dirty="0"/>
              <a:t>are </a:t>
            </a:r>
            <a:r>
              <a:rPr lang="en-US" b="1" dirty="0"/>
              <a:t>conventional error-message </a:t>
            </a:r>
            <a:r>
              <a:rPr lang="en-US" dirty="0"/>
              <a:t>visuals. </a:t>
            </a:r>
          </a:p>
          <a:p>
            <a:r>
              <a:rPr lang="en-US" b="1" dirty="0"/>
              <a:t>Use this </a:t>
            </a:r>
            <a:r>
              <a:rPr lang="en-US" dirty="0"/>
              <a:t>styling </a:t>
            </a:r>
            <a:r>
              <a:rPr lang="en-US" b="1" dirty="0"/>
              <a:t>for </a:t>
            </a:r>
            <a:r>
              <a:rPr lang="en-US" dirty="0"/>
              <a:t>the </a:t>
            </a:r>
            <a:r>
              <a:rPr lang="en-US" b="1" dirty="0"/>
              <a:t>message </a:t>
            </a:r>
            <a:r>
              <a:rPr lang="en-US" dirty="0"/>
              <a:t>and </a:t>
            </a:r>
            <a:r>
              <a:rPr lang="en-US" b="1" dirty="0"/>
              <a:t>for </a:t>
            </a:r>
            <a:r>
              <a:rPr lang="en-US" dirty="0"/>
              <a:t>the </a:t>
            </a:r>
            <a:r>
              <a:rPr lang="en-US" b="1" dirty="0"/>
              <a:t>affected elements </a:t>
            </a:r>
            <a:r>
              <a:rPr lang="en-US" dirty="0"/>
              <a:t>needing correction. </a:t>
            </a:r>
          </a:p>
          <a:p>
            <a:r>
              <a:rPr lang="en-US" dirty="0"/>
              <a:t>Leverage </a:t>
            </a:r>
            <a:r>
              <a:rPr lang="en-US" b="1" dirty="0"/>
              <a:t>carefully designed animations </a:t>
            </a:r>
            <a:r>
              <a:rPr lang="en-US" dirty="0"/>
              <a:t>to </a:t>
            </a:r>
            <a:r>
              <a:rPr lang="en-US" b="1" dirty="0"/>
              <a:t>guide the user's visual attention </a:t>
            </a:r>
            <a:r>
              <a:rPr lang="en-US" dirty="0"/>
              <a:t>for corrections. </a:t>
            </a:r>
          </a:p>
          <a:p>
            <a:r>
              <a:rPr lang="en-US" dirty="0"/>
              <a:t>Remember accessibility guidelines </a:t>
            </a:r>
            <a:r>
              <a:rPr lang="en-US" b="1" dirty="0"/>
              <a:t>to aid the </a:t>
            </a:r>
            <a:r>
              <a:rPr lang="en-US" dirty="0"/>
              <a:t>roughly</a:t>
            </a:r>
            <a:r>
              <a:rPr lang="en-US" b="1" dirty="0"/>
              <a:t> 350 million people worldwide with </a:t>
            </a:r>
            <a:r>
              <a:rPr lang="en-US" dirty="0"/>
              <a:t>a </a:t>
            </a:r>
            <a:r>
              <a:rPr lang="en-US" b="1" dirty="0"/>
              <a:t>color-vision deficiency</a:t>
            </a:r>
            <a:r>
              <a:rPr lang="en-US" dirty="0"/>
              <a:t>,</a:t>
            </a:r>
            <a:r>
              <a:rPr lang="en-US" b="1" dirty="0"/>
              <a:t> </a:t>
            </a:r>
            <a:r>
              <a:rPr lang="en-US" dirty="0"/>
              <a:t>and </a:t>
            </a:r>
            <a:r>
              <a:rPr lang="en-US" b="1" dirty="0"/>
              <a:t>never use exclusively color </a:t>
            </a:r>
            <a:r>
              <a:rPr lang="en-US" dirty="0"/>
              <a:t>or </a:t>
            </a:r>
            <a:r>
              <a:rPr lang="en-US" b="1" dirty="0"/>
              <a:t>animation </a:t>
            </a:r>
            <a:r>
              <a:rPr lang="en-US" dirty="0"/>
              <a:t>to indicate errors.</a:t>
            </a:r>
            <a:endParaRPr lang="en-IN" dirty="0"/>
          </a:p>
        </p:txBody>
      </p:sp>
      <p:pic>
        <p:nvPicPr>
          <p:cNvPr id="5" name="Picture 4">
            <a:extLst>
              <a:ext uri="{FF2B5EF4-FFF2-40B4-BE49-F238E27FC236}">
                <a16:creationId xmlns:a16="http://schemas.microsoft.com/office/drawing/2014/main" id="{89B26285-391F-5479-6F04-34A9509AA8F3}"/>
              </a:ext>
            </a:extLst>
          </p:cNvPr>
          <p:cNvPicPr>
            <a:picLocks noChangeAspect="1"/>
          </p:cNvPicPr>
          <p:nvPr/>
        </p:nvPicPr>
        <p:blipFill>
          <a:blip r:embed="rId2">
            <a:extLst>
              <a:ext uri="{28A0092B-C50C-407E-A947-70E740481C1C}">
                <a14:useLocalDpi xmlns:a14="http://schemas.microsoft.com/office/drawing/2010/main" val="0"/>
              </a:ext>
            </a:extLst>
          </a:blip>
          <a:srcRect l="14867" r="14867"/>
          <a:stretch/>
        </p:blipFill>
        <p:spPr>
          <a:xfrm>
            <a:off x="296549" y="863444"/>
            <a:ext cx="5670250" cy="4116478"/>
          </a:xfrm>
          <a:prstGeom prst="rect">
            <a:avLst/>
          </a:prstGeom>
          <a:ln>
            <a:solidFill>
              <a:schemeClr val="tx1"/>
            </a:solidFill>
          </a:ln>
        </p:spPr>
      </p:pic>
    </p:spTree>
    <p:extLst>
      <p:ext uri="{BB962C8B-B14F-4D97-AF65-F5344CB8AC3E}">
        <p14:creationId xmlns:p14="http://schemas.microsoft.com/office/powerpoint/2010/main" val="7945582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EE90-F5C7-5126-6CA3-28AA84BE10E5}"/>
              </a:ext>
            </a:extLst>
          </p:cNvPr>
          <p:cNvSpPr>
            <a:spLocks noGrp="1"/>
          </p:cNvSpPr>
          <p:nvPr>
            <p:ph type="title"/>
          </p:nvPr>
        </p:nvSpPr>
        <p:spPr/>
        <p:txBody>
          <a:bodyPr/>
          <a:lstStyle/>
          <a:p>
            <a:r>
              <a:rPr lang="en-US" dirty="0"/>
              <a:t>Use noticeable, redundant, and accessible indicators (contd.)</a:t>
            </a:r>
            <a:endParaRPr lang="en-IN" dirty="0"/>
          </a:p>
        </p:txBody>
      </p:sp>
      <p:pic>
        <p:nvPicPr>
          <p:cNvPr id="5" name="Content Placeholder 4">
            <a:extLst>
              <a:ext uri="{FF2B5EF4-FFF2-40B4-BE49-F238E27FC236}">
                <a16:creationId xmlns:a16="http://schemas.microsoft.com/office/drawing/2014/main" id="{D2AA1A74-D595-8EFB-76E5-B18711C65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9289" y="860644"/>
            <a:ext cx="10273422" cy="5136711"/>
          </a:xfrm>
        </p:spPr>
      </p:pic>
    </p:spTree>
    <p:extLst>
      <p:ext uri="{BB962C8B-B14F-4D97-AF65-F5344CB8AC3E}">
        <p14:creationId xmlns:p14="http://schemas.microsoft.com/office/powerpoint/2010/main" val="3454596722"/>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23D7F-AFE8-864A-6400-30C80B1BCAF1}"/>
              </a:ext>
            </a:extLst>
          </p:cNvPr>
          <p:cNvSpPr>
            <a:spLocks noGrp="1"/>
          </p:cNvSpPr>
          <p:nvPr>
            <p:ph type="title"/>
          </p:nvPr>
        </p:nvSpPr>
        <p:spPr/>
        <p:txBody>
          <a:bodyPr/>
          <a:lstStyle/>
          <a:p>
            <a:r>
              <a:rPr lang="en-US" dirty="0"/>
              <a:t>Design errors based on their impact</a:t>
            </a:r>
            <a:endParaRPr lang="en-IN" dirty="0"/>
          </a:p>
        </p:txBody>
      </p:sp>
      <p:sp>
        <p:nvSpPr>
          <p:cNvPr id="3" name="Content Placeholder 2">
            <a:extLst>
              <a:ext uri="{FF2B5EF4-FFF2-40B4-BE49-F238E27FC236}">
                <a16:creationId xmlns:a16="http://schemas.microsoft.com/office/drawing/2014/main" id="{B19FB079-FA12-355B-01AE-6679C5FC49AB}"/>
              </a:ext>
            </a:extLst>
          </p:cNvPr>
          <p:cNvSpPr>
            <a:spLocks noGrp="1"/>
          </p:cNvSpPr>
          <p:nvPr>
            <p:ph idx="1"/>
          </p:nvPr>
        </p:nvSpPr>
        <p:spPr>
          <a:xfrm>
            <a:off x="163286" y="863444"/>
            <a:ext cx="11897535" cy="5590565"/>
          </a:xfrm>
        </p:spPr>
        <p:txBody>
          <a:bodyPr/>
          <a:lstStyle/>
          <a:p>
            <a:r>
              <a:rPr lang="en-US" b="1" dirty="0"/>
              <a:t>Design </a:t>
            </a:r>
            <a:r>
              <a:rPr lang="en-US" dirty="0"/>
              <a:t>your </a:t>
            </a:r>
            <a:r>
              <a:rPr lang="en-US" b="1" dirty="0"/>
              <a:t>error messages </a:t>
            </a:r>
            <a:r>
              <a:rPr lang="en-US" dirty="0"/>
              <a:t>to </a:t>
            </a:r>
            <a:r>
              <a:rPr lang="en-US" b="1" dirty="0"/>
              <a:t>indicate </a:t>
            </a:r>
            <a:r>
              <a:rPr lang="en-US" dirty="0"/>
              <a:t>the </a:t>
            </a:r>
            <a:r>
              <a:rPr lang="en-US" b="1" dirty="0"/>
              <a:t>problem's severity</a:t>
            </a:r>
            <a:r>
              <a:rPr lang="en-US" dirty="0"/>
              <a:t>. </a:t>
            </a:r>
          </a:p>
          <a:p>
            <a:r>
              <a:rPr lang="en-US" dirty="0"/>
              <a:t>E.g., sometimes users only need to be </a:t>
            </a:r>
            <a:r>
              <a:rPr lang="en-US" b="1" dirty="0"/>
              <a:t>warned of unexpected </a:t>
            </a:r>
            <a:r>
              <a:rPr lang="en-US" dirty="0"/>
              <a:t>or </a:t>
            </a:r>
            <a:r>
              <a:rPr lang="en-US" b="1" dirty="0"/>
              <a:t>potentially undesirable outcomes </a:t>
            </a:r>
            <a:r>
              <a:rPr lang="en-US" dirty="0"/>
              <a:t>but can otherwise advance their workflow. </a:t>
            </a:r>
          </a:p>
          <a:p>
            <a:r>
              <a:rPr lang="en-US" b="1" dirty="0"/>
              <a:t>Differentiate between </a:t>
            </a:r>
            <a:r>
              <a:rPr lang="en-US" dirty="0"/>
              <a:t>these </a:t>
            </a:r>
            <a:r>
              <a:rPr lang="en-US" b="1" dirty="0"/>
              <a:t>"good to know"</a:t>
            </a:r>
            <a:r>
              <a:rPr lang="en-US" dirty="0"/>
              <a:t> messages </a:t>
            </a:r>
            <a:r>
              <a:rPr lang="en-US" b="1" dirty="0"/>
              <a:t>from those posing a barrier </a:t>
            </a:r>
            <a:r>
              <a:rPr lang="en-US" dirty="0"/>
              <a:t>to the user's progress. </a:t>
            </a:r>
          </a:p>
          <a:p>
            <a:r>
              <a:rPr lang="en-US" dirty="0"/>
              <a:t>E.g., conditionally displayed labels, toast notifications, or banners can be used for issues needing minimal user interaction, whereas modal dialogs require the user's attention and resolution and should be reserved for severe errors.</a:t>
            </a:r>
            <a:endParaRPr lang="en-IN" dirty="0"/>
          </a:p>
        </p:txBody>
      </p:sp>
    </p:spTree>
    <p:extLst>
      <p:ext uri="{BB962C8B-B14F-4D97-AF65-F5344CB8AC3E}">
        <p14:creationId xmlns:p14="http://schemas.microsoft.com/office/powerpoint/2010/main" val="3741440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3B399-A356-462F-ACE8-EE4C0D13D8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A4C67C-607C-7F79-851B-9884F2CFA82A}"/>
              </a:ext>
            </a:extLst>
          </p:cNvPr>
          <p:cNvSpPr>
            <a:spLocks noGrp="1"/>
          </p:cNvSpPr>
          <p:nvPr>
            <p:ph type="title"/>
          </p:nvPr>
        </p:nvSpPr>
        <p:spPr/>
        <p:txBody>
          <a:bodyPr/>
          <a:lstStyle/>
          <a:p>
            <a:r>
              <a:rPr lang="en-US" dirty="0"/>
              <a:t>Design errors based on their impact</a:t>
            </a:r>
            <a:endParaRPr lang="en-IN" dirty="0"/>
          </a:p>
        </p:txBody>
      </p:sp>
      <p:pic>
        <p:nvPicPr>
          <p:cNvPr id="5" name="Content Placeholder 4">
            <a:extLst>
              <a:ext uri="{FF2B5EF4-FFF2-40B4-BE49-F238E27FC236}">
                <a16:creationId xmlns:a16="http://schemas.microsoft.com/office/drawing/2014/main" id="{C680DD1B-BD45-4359-45A5-ABE725AD1C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246" y="820057"/>
            <a:ext cx="9245144" cy="5591175"/>
          </a:xfrm>
        </p:spPr>
      </p:pic>
    </p:spTree>
    <p:extLst>
      <p:ext uri="{BB962C8B-B14F-4D97-AF65-F5344CB8AC3E}">
        <p14:creationId xmlns:p14="http://schemas.microsoft.com/office/powerpoint/2010/main" val="4022866933"/>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9983E-E710-6F33-A476-8AA2F12A1CCC}"/>
              </a:ext>
            </a:extLst>
          </p:cNvPr>
          <p:cNvSpPr>
            <a:spLocks noGrp="1"/>
          </p:cNvSpPr>
          <p:nvPr>
            <p:ph type="title"/>
          </p:nvPr>
        </p:nvSpPr>
        <p:spPr/>
        <p:txBody>
          <a:bodyPr/>
          <a:lstStyle/>
          <a:p>
            <a:r>
              <a:rPr lang="en-IN" dirty="0"/>
              <a:t>Avoid prematurely displaying errors</a:t>
            </a:r>
          </a:p>
        </p:txBody>
      </p:sp>
      <p:sp>
        <p:nvSpPr>
          <p:cNvPr id="3" name="Content Placeholder 2">
            <a:extLst>
              <a:ext uri="{FF2B5EF4-FFF2-40B4-BE49-F238E27FC236}">
                <a16:creationId xmlns:a16="http://schemas.microsoft.com/office/drawing/2014/main" id="{3F6E68C7-DB62-E7E5-1BED-32422E5F18AA}"/>
              </a:ext>
            </a:extLst>
          </p:cNvPr>
          <p:cNvSpPr>
            <a:spLocks noGrp="1"/>
          </p:cNvSpPr>
          <p:nvPr>
            <p:ph idx="1"/>
          </p:nvPr>
        </p:nvSpPr>
        <p:spPr/>
        <p:txBody>
          <a:bodyPr/>
          <a:lstStyle/>
          <a:p>
            <a:r>
              <a:rPr lang="en-US" b="1" dirty="0"/>
              <a:t>Timing </a:t>
            </a:r>
            <a:r>
              <a:rPr lang="en-US" dirty="0"/>
              <a:t>is a </a:t>
            </a:r>
            <a:r>
              <a:rPr lang="en-US" b="1" dirty="0"/>
              <a:t>crucial aspect </a:t>
            </a:r>
            <a:r>
              <a:rPr lang="en-US" dirty="0"/>
              <a:t>of designing effective error messages. </a:t>
            </a:r>
          </a:p>
          <a:p>
            <a:r>
              <a:rPr lang="en-US" b="1" dirty="0"/>
              <a:t>Presenting </a:t>
            </a:r>
            <a:r>
              <a:rPr lang="en-US" dirty="0"/>
              <a:t>errors </a:t>
            </a:r>
            <a:r>
              <a:rPr lang="en-US" b="1" dirty="0"/>
              <a:t>too early </a:t>
            </a:r>
            <a:r>
              <a:rPr lang="en-US" dirty="0"/>
              <a:t>is an </a:t>
            </a:r>
            <a:r>
              <a:rPr lang="en-US" b="1" dirty="0"/>
              <a:t>unfriendly </a:t>
            </a:r>
            <a:r>
              <a:rPr lang="en-US" dirty="0"/>
              <a:t>pattern. </a:t>
            </a:r>
          </a:p>
          <a:p>
            <a:r>
              <a:rPr lang="en-US" dirty="0"/>
              <a:t>It’s like grading a test before the student has had a chance to answer. </a:t>
            </a:r>
          </a:p>
          <a:p>
            <a:r>
              <a:rPr lang="en-US" dirty="0"/>
              <a:t>It can make </a:t>
            </a:r>
            <a:r>
              <a:rPr lang="en-US" b="1" dirty="0"/>
              <a:t>users feel annoyed</a:t>
            </a:r>
            <a:r>
              <a:rPr lang="en-US" dirty="0"/>
              <a:t>, </a:t>
            </a:r>
            <a:r>
              <a:rPr lang="en-US" b="1" dirty="0"/>
              <a:t>belittled</a:t>
            </a:r>
            <a:r>
              <a:rPr lang="en-US" dirty="0"/>
              <a:t>, or </a:t>
            </a:r>
            <a:r>
              <a:rPr lang="en-US" b="1" dirty="0"/>
              <a:t>confused</a:t>
            </a:r>
            <a:r>
              <a:rPr lang="en-US" dirty="0"/>
              <a:t>. </a:t>
            </a:r>
          </a:p>
          <a:p>
            <a:r>
              <a:rPr lang="en-US" dirty="0"/>
              <a:t>Don't assume that exploratory interactions (like the user moving text focus from a text box without filling it in) are errors. </a:t>
            </a:r>
          </a:p>
          <a:p>
            <a:r>
              <a:rPr lang="en-US" dirty="0"/>
              <a:t>Do </a:t>
            </a:r>
            <a:r>
              <a:rPr lang="en-US" b="1" dirty="0"/>
              <a:t>consider inline</a:t>
            </a:r>
            <a:r>
              <a:rPr lang="en-US" dirty="0"/>
              <a:t>, </a:t>
            </a:r>
            <a:r>
              <a:rPr lang="en-US" b="1" dirty="0"/>
              <a:t>real-time errors </a:t>
            </a:r>
            <a:r>
              <a:rPr lang="en-US" dirty="0"/>
              <a:t>for error-prone interactions where </a:t>
            </a:r>
            <a:r>
              <a:rPr lang="en-US" b="1" dirty="0"/>
              <a:t>users </a:t>
            </a:r>
            <a:r>
              <a:rPr lang="en-US" dirty="0"/>
              <a:t>are unlikely to enter the correct information on their first try. </a:t>
            </a:r>
          </a:p>
          <a:p>
            <a:pPr lvl="1"/>
            <a:r>
              <a:rPr lang="en-US" dirty="0"/>
              <a:t>This immediate guidance </a:t>
            </a:r>
            <a:r>
              <a:rPr lang="en-US" b="1" dirty="0"/>
              <a:t>reduces interaction costs for correction</a:t>
            </a:r>
            <a:r>
              <a:rPr lang="en-US" dirty="0"/>
              <a:t>.</a:t>
            </a:r>
            <a:endParaRPr lang="en-IN" dirty="0"/>
          </a:p>
        </p:txBody>
      </p:sp>
    </p:spTree>
    <p:extLst>
      <p:ext uri="{BB962C8B-B14F-4D97-AF65-F5344CB8AC3E}">
        <p14:creationId xmlns:p14="http://schemas.microsoft.com/office/powerpoint/2010/main" val="1747703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E9A12-4E02-A127-94D0-73B436D9E5C4}"/>
              </a:ext>
            </a:extLst>
          </p:cNvPr>
          <p:cNvSpPr>
            <a:spLocks noGrp="1"/>
          </p:cNvSpPr>
          <p:nvPr>
            <p:ph type="title"/>
          </p:nvPr>
        </p:nvSpPr>
        <p:spPr/>
        <p:txBody>
          <a:bodyPr/>
          <a:lstStyle/>
          <a:p>
            <a:r>
              <a:rPr lang="en-US" dirty="0"/>
              <a:t>Information Architecture (IA) (contd.)</a:t>
            </a:r>
            <a:endParaRPr lang="en-IN" dirty="0"/>
          </a:p>
        </p:txBody>
      </p:sp>
      <p:sp>
        <p:nvSpPr>
          <p:cNvPr id="3" name="Content Placeholder 2">
            <a:extLst>
              <a:ext uri="{FF2B5EF4-FFF2-40B4-BE49-F238E27FC236}">
                <a16:creationId xmlns:a16="http://schemas.microsoft.com/office/drawing/2014/main" id="{CE7B230E-F1D8-5DE2-217C-AAE00A57250F}"/>
              </a:ext>
            </a:extLst>
          </p:cNvPr>
          <p:cNvSpPr>
            <a:spLocks noGrp="1"/>
          </p:cNvSpPr>
          <p:nvPr>
            <p:ph idx="1"/>
          </p:nvPr>
        </p:nvSpPr>
        <p:spPr/>
        <p:txBody>
          <a:bodyPr/>
          <a:lstStyle/>
          <a:p>
            <a:r>
              <a:rPr lang="en-US" b="1" dirty="0"/>
              <a:t>Designers</a:t>
            </a:r>
            <a:r>
              <a:rPr lang="en-US" dirty="0"/>
              <a:t> need to </a:t>
            </a:r>
            <a:r>
              <a:rPr lang="en-US" b="1" dirty="0"/>
              <a:t>understand</a:t>
            </a:r>
            <a:r>
              <a:rPr lang="en-US" dirty="0"/>
              <a:t> the following when designing websites and applications:</a:t>
            </a:r>
          </a:p>
          <a:p>
            <a:pPr lvl="1"/>
            <a:r>
              <a:rPr lang="en-US" dirty="0"/>
              <a:t>The </a:t>
            </a:r>
            <a:r>
              <a:rPr lang="en-US" b="1" dirty="0"/>
              <a:t>information needs </a:t>
            </a:r>
            <a:r>
              <a:rPr lang="en-US" dirty="0"/>
              <a:t>of users</a:t>
            </a:r>
          </a:p>
          <a:p>
            <a:pPr lvl="1"/>
            <a:r>
              <a:rPr lang="en-US" dirty="0"/>
              <a:t>The site or </a:t>
            </a:r>
            <a:r>
              <a:rPr lang="en-US" b="1" dirty="0"/>
              <a:t>app’s content</a:t>
            </a:r>
          </a:p>
          <a:p>
            <a:pPr lvl="1"/>
            <a:r>
              <a:rPr lang="en-US" dirty="0"/>
              <a:t>The </a:t>
            </a:r>
            <a:r>
              <a:rPr lang="en-US" b="1" dirty="0"/>
              <a:t>business goals </a:t>
            </a:r>
            <a:r>
              <a:rPr lang="en-US" dirty="0"/>
              <a:t>of the website, app, or organization</a:t>
            </a:r>
          </a:p>
          <a:p>
            <a:r>
              <a:rPr lang="en-US" dirty="0"/>
              <a:t>Here the</a:t>
            </a:r>
            <a:r>
              <a:rPr lang="en-US" b="1" dirty="0"/>
              <a:t> deliverables </a:t>
            </a:r>
            <a:r>
              <a:rPr lang="en-US" dirty="0"/>
              <a:t>includes:</a:t>
            </a:r>
          </a:p>
          <a:p>
            <a:pPr lvl="1"/>
            <a:r>
              <a:rPr lang="en-US" dirty="0"/>
              <a:t>site maps</a:t>
            </a:r>
          </a:p>
          <a:p>
            <a:pPr lvl="1"/>
            <a:r>
              <a:rPr lang="en-US" dirty="0"/>
              <a:t>wireframes</a:t>
            </a:r>
          </a:p>
          <a:p>
            <a:pPr lvl="1"/>
            <a:r>
              <a:rPr lang="en-US" dirty="0"/>
              <a:t>hierarchies </a:t>
            </a:r>
          </a:p>
          <a:p>
            <a:pPr lvl="1"/>
            <a:r>
              <a:rPr lang="en-US" dirty="0"/>
              <a:t>navigation</a:t>
            </a:r>
          </a:p>
          <a:p>
            <a:pPr lvl="1"/>
            <a:r>
              <a:rPr lang="en-US" dirty="0"/>
              <a:t>metadata </a:t>
            </a:r>
          </a:p>
        </p:txBody>
      </p:sp>
    </p:spTree>
    <p:extLst>
      <p:ext uri="{BB962C8B-B14F-4D97-AF65-F5344CB8AC3E}">
        <p14:creationId xmlns:p14="http://schemas.microsoft.com/office/powerpoint/2010/main" val="613311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0064C-8224-D15C-7349-DC95BBD79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ED14D-1553-89BB-6859-E16FC40E2044}"/>
              </a:ext>
            </a:extLst>
          </p:cNvPr>
          <p:cNvSpPr>
            <a:spLocks noGrp="1"/>
          </p:cNvSpPr>
          <p:nvPr>
            <p:ph type="title"/>
          </p:nvPr>
        </p:nvSpPr>
        <p:spPr/>
        <p:txBody>
          <a:bodyPr/>
          <a:lstStyle/>
          <a:p>
            <a:r>
              <a:rPr lang="en-IN" dirty="0"/>
              <a:t>Avoid prematurely displaying errors</a:t>
            </a:r>
          </a:p>
        </p:txBody>
      </p:sp>
      <p:pic>
        <p:nvPicPr>
          <p:cNvPr id="5" name="Content Placeholder 4">
            <a:extLst>
              <a:ext uri="{FF2B5EF4-FFF2-40B4-BE49-F238E27FC236}">
                <a16:creationId xmlns:a16="http://schemas.microsoft.com/office/drawing/2014/main" id="{811AE9C1-AE08-C50D-CF04-1DADB3EAB0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7873" y="863600"/>
            <a:ext cx="4916255" cy="5591175"/>
          </a:xfrm>
        </p:spPr>
      </p:pic>
    </p:spTree>
    <p:extLst>
      <p:ext uri="{BB962C8B-B14F-4D97-AF65-F5344CB8AC3E}">
        <p14:creationId xmlns:p14="http://schemas.microsoft.com/office/powerpoint/2010/main" val="295330677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03022-E151-EF5C-6DF5-C745B45715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8F8882-76EA-88B4-CD1F-199662CF4B55}"/>
              </a:ext>
            </a:extLst>
          </p:cNvPr>
          <p:cNvSpPr>
            <a:spLocks noGrp="1"/>
          </p:cNvSpPr>
          <p:nvPr>
            <p:ph type="title"/>
          </p:nvPr>
        </p:nvSpPr>
        <p:spPr/>
        <p:txBody>
          <a:bodyPr/>
          <a:lstStyle/>
          <a:p>
            <a:r>
              <a:rPr lang="en-IN" dirty="0"/>
              <a:t>Avoid prematurely displaying errors</a:t>
            </a:r>
          </a:p>
        </p:txBody>
      </p:sp>
      <p:pic>
        <p:nvPicPr>
          <p:cNvPr id="7" name="Content Placeholder 6">
            <a:extLst>
              <a:ext uri="{FF2B5EF4-FFF2-40B4-BE49-F238E27FC236}">
                <a16:creationId xmlns:a16="http://schemas.microsoft.com/office/drawing/2014/main" id="{A2175BF5-A089-B9BC-E9C2-1AF46BBA24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263" y="885372"/>
            <a:ext cx="10359017" cy="5591175"/>
          </a:xfrm>
        </p:spPr>
      </p:pic>
    </p:spTree>
    <p:extLst>
      <p:ext uri="{BB962C8B-B14F-4D97-AF65-F5344CB8AC3E}">
        <p14:creationId xmlns:p14="http://schemas.microsoft.com/office/powerpoint/2010/main" val="833091758"/>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902A-D476-D074-50DC-1E00924A6789}"/>
              </a:ext>
            </a:extLst>
          </p:cNvPr>
          <p:cNvSpPr>
            <a:spLocks noGrp="1"/>
          </p:cNvSpPr>
          <p:nvPr>
            <p:ph type="title"/>
          </p:nvPr>
        </p:nvSpPr>
        <p:spPr/>
        <p:txBody>
          <a:bodyPr/>
          <a:lstStyle/>
          <a:p>
            <a:r>
              <a:rPr lang="en-US" dirty="0"/>
              <a:t>Communication Guidelines</a:t>
            </a:r>
            <a:endParaRPr lang="en-IN" dirty="0"/>
          </a:p>
        </p:txBody>
      </p:sp>
      <p:sp>
        <p:nvSpPr>
          <p:cNvPr id="3" name="Content Placeholder 2">
            <a:extLst>
              <a:ext uri="{FF2B5EF4-FFF2-40B4-BE49-F238E27FC236}">
                <a16:creationId xmlns:a16="http://schemas.microsoft.com/office/drawing/2014/main" id="{21AC669D-35A8-1143-BE65-2B7DE49FFCD0}"/>
              </a:ext>
            </a:extLst>
          </p:cNvPr>
          <p:cNvSpPr>
            <a:spLocks noGrp="1"/>
          </p:cNvSpPr>
          <p:nvPr>
            <p:ph idx="1"/>
          </p:nvPr>
        </p:nvSpPr>
        <p:spPr>
          <a:xfrm>
            <a:off x="131180" y="852558"/>
            <a:ext cx="11929641" cy="5590565"/>
          </a:xfrm>
        </p:spPr>
        <p:txBody>
          <a:bodyPr/>
          <a:lstStyle/>
          <a:p>
            <a:r>
              <a:rPr lang="en-US" dirty="0"/>
              <a:t>Use </a:t>
            </a:r>
            <a:r>
              <a:rPr lang="en-US" b="1" dirty="0"/>
              <a:t>human-readable language</a:t>
            </a:r>
            <a:r>
              <a:rPr lang="en-US" dirty="0"/>
              <a:t>. </a:t>
            </a:r>
          </a:p>
          <a:p>
            <a:pPr lvl="1"/>
            <a:r>
              <a:rPr lang="en-US" dirty="0"/>
              <a:t>Error messages should be </a:t>
            </a:r>
            <a:r>
              <a:rPr lang="en-US" b="1" dirty="0"/>
              <a:t>plainspoken</a:t>
            </a:r>
            <a:r>
              <a:rPr lang="en-US" dirty="0"/>
              <a:t> using </a:t>
            </a:r>
            <a:r>
              <a:rPr lang="en-US" b="1" dirty="0"/>
              <a:t>legible</a:t>
            </a:r>
            <a:r>
              <a:rPr lang="en-US" dirty="0"/>
              <a:t> and </a:t>
            </a:r>
            <a:r>
              <a:rPr lang="en-US" b="1" dirty="0"/>
              <a:t>readable</a:t>
            </a:r>
            <a:r>
              <a:rPr lang="en-US" dirty="0"/>
              <a:t> </a:t>
            </a:r>
            <a:r>
              <a:rPr lang="en-US" b="1" dirty="0"/>
              <a:t>text</a:t>
            </a:r>
            <a:r>
              <a:rPr lang="en-US" dirty="0"/>
              <a:t>. </a:t>
            </a:r>
          </a:p>
          <a:p>
            <a:pPr lvl="1"/>
            <a:r>
              <a:rPr lang="en-US" b="1" dirty="0"/>
              <a:t>Avoid technical jargon </a:t>
            </a:r>
            <a:r>
              <a:rPr lang="en-US" dirty="0"/>
              <a:t>and use language familiar to your users instead. </a:t>
            </a:r>
          </a:p>
          <a:p>
            <a:pPr lvl="1"/>
            <a:r>
              <a:rPr lang="en-US" dirty="0"/>
              <a:t>The Web's most common error message, the 404 page, violates this guideline. </a:t>
            </a:r>
          </a:p>
          <a:p>
            <a:pPr lvl="1"/>
            <a:r>
              <a:rPr lang="en-US" dirty="0"/>
              <a:t>Hide or minimize the use of obscure error codes or abbreviations; show them for technical diagnostic purposes only.</a:t>
            </a:r>
          </a:p>
          <a:p>
            <a:r>
              <a:rPr lang="en-US" b="1" dirty="0"/>
              <a:t>Concisely </a:t>
            </a:r>
            <a:r>
              <a:rPr lang="en-US" dirty="0"/>
              <a:t>and </a:t>
            </a:r>
            <a:r>
              <a:rPr lang="en-US" b="1" dirty="0"/>
              <a:t>precisely describe </a:t>
            </a:r>
            <a:r>
              <a:rPr lang="en-US" dirty="0"/>
              <a:t>the </a:t>
            </a:r>
            <a:r>
              <a:rPr lang="en-US" b="1" dirty="0"/>
              <a:t>issue</a:t>
            </a:r>
            <a:r>
              <a:rPr lang="en-US" dirty="0"/>
              <a:t>. </a:t>
            </a:r>
          </a:p>
          <a:p>
            <a:pPr lvl="1"/>
            <a:r>
              <a:rPr lang="en-US" dirty="0"/>
              <a:t>Generic messages such as An error occurred lack context. </a:t>
            </a:r>
          </a:p>
          <a:p>
            <a:pPr lvl="1"/>
            <a:r>
              <a:rPr lang="en-US" dirty="0"/>
              <a:t>Provide descriptions of the exact problems to help users understand what happened. </a:t>
            </a:r>
          </a:p>
          <a:p>
            <a:pPr lvl="1"/>
            <a:r>
              <a:rPr lang="en-US" dirty="0"/>
              <a:t>That said, beware of excessive technical precision and accuracy that can undermine understandability. </a:t>
            </a:r>
          </a:p>
          <a:p>
            <a:pPr lvl="1"/>
            <a:r>
              <a:rPr lang="en-US" dirty="0"/>
              <a:t>The user's mental model of how the system works likely differs from the conceptual model of how it was coded.</a:t>
            </a:r>
            <a:endParaRPr lang="en-IN" dirty="0"/>
          </a:p>
        </p:txBody>
      </p:sp>
    </p:spTree>
    <p:extLst>
      <p:ext uri="{BB962C8B-B14F-4D97-AF65-F5344CB8AC3E}">
        <p14:creationId xmlns:p14="http://schemas.microsoft.com/office/powerpoint/2010/main" val="2771306648"/>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9E744-50E2-4B24-251D-9D577AC70E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3E6046-5C36-7B6A-DCEB-7EF0C3F0161E}"/>
              </a:ext>
            </a:extLst>
          </p:cNvPr>
          <p:cNvSpPr>
            <a:spLocks noGrp="1"/>
          </p:cNvSpPr>
          <p:nvPr>
            <p:ph type="title"/>
          </p:nvPr>
        </p:nvSpPr>
        <p:spPr/>
        <p:txBody>
          <a:bodyPr/>
          <a:lstStyle/>
          <a:p>
            <a:r>
              <a:rPr lang="en-US" dirty="0"/>
              <a:t>Communication Guidelines</a:t>
            </a:r>
            <a:endParaRPr lang="en-IN" dirty="0"/>
          </a:p>
        </p:txBody>
      </p:sp>
      <p:pic>
        <p:nvPicPr>
          <p:cNvPr id="5" name="Content Placeholder 4">
            <a:extLst>
              <a:ext uri="{FF2B5EF4-FFF2-40B4-BE49-F238E27FC236}">
                <a16:creationId xmlns:a16="http://schemas.microsoft.com/office/drawing/2014/main" id="{5B65DDDA-E71E-3DC4-F5A2-0A88BB6A2F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5161" y="841602"/>
            <a:ext cx="2581677" cy="5591175"/>
          </a:xfrm>
        </p:spPr>
      </p:pic>
    </p:spTree>
    <p:extLst>
      <p:ext uri="{BB962C8B-B14F-4D97-AF65-F5344CB8AC3E}">
        <p14:creationId xmlns:p14="http://schemas.microsoft.com/office/powerpoint/2010/main" val="1077010708"/>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F735D-2295-E871-18C9-2BC8F75FD17B}"/>
              </a:ext>
            </a:extLst>
          </p:cNvPr>
          <p:cNvSpPr>
            <a:spLocks noGrp="1"/>
          </p:cNvSpPr>
          <p:nvPr>
            <p:ph type="title"/>
          </p:nvPr>
        </p:nvSpPr>
        <p:spPr/>
        <p:txBody>
          <a:bodyPr/>
          <a:lstStyle/>
          <a:p>
            <a:r>
              <a:rPr lang="en-IN" dirty="0"/>
              <a:t>Communication Guidelines</a:t>
            </a:r>
          </a:p>
        </p:txBody>
      </p:sp>
      <p:sp>
        <p:nvSpPr>
          <p:cNvPr id="3" name="Content Placeholder 2">
            <a:extLst>
              <a:ext uri="{FF2B5EF4-FFF2-40B4-BE49-F238E27FC236}">
                <a16:creationId xmlns:a16="http://schemas.microsoft.com/office/drawing/2014/main" id="{F0E9BE99-D5FB-34BA-6E79-E5FEEE97200A}"/>
              </a:ext>
            </a:extLst>
          </p:cNvPr>
          <p:cNvSpPr>
            <a:spLocks noGrp="1"/>
          </p:cNvSpPr>
          <p:nvPr>
            <p:ph idx="1"/>
          </p:nvPr>
        </p:nvSpPr>
        <p:spPr/>
        <p:txBody>
          <a:bodyPr/>
          <a:lstStyle/>
          <a:p>
            <a:r>
              <a:rPr lang="en-US" dirty="0"/>
              <a:t>Offer </a:t>
            </a:r>
            <a:r>
              <a:rPr lang="en-US" b="1" dirty="0"/>
              <a:t>constructive advice</a:t>
            </a:r>
            <a:r>
              <a:rPr lang="en-US" dirty="0"/>
              <a:t>. </a:t>
            </a:r>
          </a:p>
          <a:p>
            <a:pPr lvl="1"/>
            <a:r>
              <a:rPr lang="en-US" dirty="0"/>
              <a:t>Merely stating the problem is also not enough; </a:t>
            </a:r>
            <a:r>
              <a:rPr lang="en-US" b="1" dirty="0"/>
              <a:t>offer some potential remedies</a:t>
            </a:r>
            <a:r>
              <a:rPr lang="en-US" dirty="0"/>
              <a:t>. </a:t>
            </a:r>
          </a:p>
          <a:p>
            <a:pPr lvl="1"/>
            <a:r>
              <a:rPr lang="en-US" dirty="0"/>
              <a:t>E.g., </a:t>
            </a:r>
            <a:r>
              <a:rPr lang="en-US" b="1" dirty="0"/>
              <a:t>Out of stock message </a:t>
            </a:r>
            <a:r>
              <a:rPr lang="en-US" dirty="0"/>
              <a:t>for an ecommerce website. Include details of when the product will be available again or suggest that users sign up for a</a:t>
            </a:r>
            <a:r>
              <a:rPr lang="en-US" b="1" dirty="0"/>
              <a:t> restock notification</a:t>
            </a:r>
            <a:r>
              <a:rPr lang="en-US" dirty="0"/>
              <a:t> by entering their emails.</a:t>
            </a:r>
          </a:p>
          <a:p>
            <a:r>
              <a:rPr lang="en-US" dirty="0"/>
              <a:t>Take a </a:t>
            </a:r>
            <a:r>
              <a:rPr lang="en-US" b="1" dirty="0"/>
              <a:t>positive tone</a:t>
            </a:r>
            <a:r>
              <a:rPr lang="en-US" dirty="0"/>
              <a:t> and don't blame the user. </a:t>
            </a:r>
          </a:p>
          <a:p>
            <a:pPr lvl="1"/>
            <a:r>
              <a:rPr lang="en-US" dirty="0"/>
              <a:t>Write with a </a:t>
            </a:r>
            <a:r>
              <a:rPr lang="en-US" b="1" dirty="0"/>
              <a:t>positive </a:t>
            </a:r>
            <a:r>
              <a:rPr lang="en-US" dirty="0"/>
              <a:t>and </a:t>
            </a:r>
            <a:r>
              <a:rPr lang="en-US" b="1" dirty="0"/>
              <a:t>nonjudgmental tone </a:t>
            </a:r>
            <a:r>
              <a:rPr lang="en-US" dirty="0"/>
              <a:t>of voice. </a:t>
            </a:r>
          </a:p>
          <a:p>
            <a:pPr lvl="1"/>
            <a:r>
              <a:rPr lang="en-US" b="1" dirty="0"/>
              <a:t>Don't use phrasing </a:t>
            </a:r>
            <a:r>
              <a:rPr lang="en-US" dirty="0"/>
              <a:t>that blames users or implies they are doing something wrong, such as </a:t>
            </a:r>
            <a:r>
              <a:rPr lang="en-US" b="1" dirty="0"/>
              <a:t>invalid</a:t>
            </a:r>
            <a:r>
              <a:rPr lang="en-US" dirty="0"/>
              <a:t>, </a:t>
            </a:r>
            <a:r>
              <a:rPr lang="en-US" b="1" dirty="0"/>
              <a:t>illegal</a:t>
            </a:r>
            <a:r>
              <a:rPr lang="en-US" dirty="0"/>
              <a:t>, or </a:t>
            </a:r>
            <a:r>
              <a:rPr lang="en-US" b="1" dirty="0"/>
              <a:t>incorrect</a:t>
            </a:r>
            <a:r>
              <a:rPr lang="en-US" dirty="0"/>
              <a:t>. </a:t>
            </a:r>
          </a:p>
          <a:p>
            <a:pPr lvl="1"/>
            <a:r>
              <a:rPr lang="en-US" dirty="0"/>
              <a:t>Avoid humor since it can become hard if users encounter the error frequently.</a:t>
            </a:r>
            <a:endParaRPr lang="en-IN" dirty="0"/>
          </a:p>
        </p:txBody>
      </p:sp>
    </p:spTree>
    <p:extLst>
      <p:ext uri="{BB962C8B-B14F-4D97-AF65-F5344CB8AC3E}">
        <p14:creationId xmlns:p14="http://schemas.microsoft.com/office/powerpoint/2010/main" val="6622696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40986-89C3-D9C7-F23A-2A216FEF04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11BF57-DD52-3F14-D5FE-ED0CFEE7EE5C}"/>
              </a:ext>
            </a:extLst>
          </p:cNvPr>
          <p:cNvSpPr>
            <a:spLocks noGrp="1"/>
          </p:cNvSpPr>
          <p:nvPr>
            <p:ph type="title"/>
          </p:nvPr>
        </p:nvSpPr>
        <p:spPr/>
        <p:txBody>
          <a:bodyPr/>
          <a:lstStyle/>
          <a:p>
            <a:r>
              <a:rPr lang="en-IN" dirty="0"/>
              <a:t>Communication Guidelines</a:t>
            </a:r>
          </a:p>
        </p:txBody>
      </p:sp>
      <p:pic>
        <p:nvPicPr>
          <p:cNvPr id="5" name="Content Placeholder 4">
            <a:extLst>
              <a:ext uri="{FF2B5EF4-FFF2-40B4-BE49-F238E27FC236}">
                <a16:creationId xmlns:a16="http://schemas.microsoft.com/office/drawing/2014/main" id="{45FE1A98-3E0F-C61E-2448-82AEC22E97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5162" y="863600"/>
            <a:ext cx="2581677" cy="5591175"/>
          </a:xfrm>
        </p:spPr>
      </p:pic>
    </p:spTree>
    <p:extLst>
      <p:ext uri="{BB962C8B-B14F-4D97-AF65-F5344CB8AC3E}">
        <p14:creationId xmlns:p14="http://schemas.microsoft.com/office/powerpoint/2010/main" val="134186464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DD2C3-E5D1-3133-00BF-DB336C7E0E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ABFF1C-C381-439E-9620-85457AC4C223}"/>
              </a:ext>
            </a:extLst>
          </p:cNvPr>
          <p:cNvSpPr>
            <a:spLocks noGrp="1"/>
          </p:cNvSpPr>
          <p:nvPr>
            <p:ph type="title"/>
          </p:nvPr>
        </p:nvSpPr>
        <p:spPr/>
        <p:txBody>
          <a:bodyPr/>
          <a:lstStyle/>
          <a:p>
            <a:r>
              <a:rPr lang="en-IN" dirty="0"/>
              <a:t>Communication Guidelines</a:t>
            </a:r>
          </a:p>
        </p:txBody>
      </p:sp>
      <p:pic>
        <p:nvPicPr>
          <p:cNvPr id="9" name="Content Placeholder 8">
            <a:extLst>
              <a:ext uri="{FF2B5EF4-FFF2-40B4-BE49-F238E27FC236}">
                <a16:creationId xmlns:a16="http://schemas.microsoft.com/office/drawing/2014/main" id="{A3FE30AA-E9A4-15E3-BFDC-B2A25739F0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7980" y="878114"/>
            <a:ext cx="10476040" cy="5101771"/>
          </a:xfrm>
        </p:spPr>
      </p:pic>
    </p:spTree>
    <p:extLst>
      <p:ext uri="{BB962C8B-B14F-4D97-AF65-F5344CB8AC3E}">
        <p14:creationId xmlns:p14="http://schemas.microsoft.com/office/powerpoint/2010/main" val="6917950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AF70-C41A-01EA-6DB4-728884F13EB4}"/>
              </a:ext>
            </a:extLst>
          </p:cNvPr>
          <p:cNvSpPr>
            <a:spLocks noGrp="1"/>
          </p:cNvSpPr>
          <p:nvPr>
            <p:ph type="title"/>
          </p:nvPr>
        </p:nvSpPr>
        <p:spPr/>
        <p:txBody>
          <a:bodyPr/>
          <a:lstStyle/>
          <a:p>
            <a:r>
              <a:rPr lang="en-IN" dirty="0"/>
              <a:t>Efficiency Guidelines</a:t>
            </a:r>
          </a:p>
        </p:txBody>
      </p:sp>
      <p:sp>
        <p:nvSpPr>
          <p:cNvPr id="3" name="Content Placeholder 2">
            <a:extLst>
              <a:ext uri="{FF2B5EF4-FFF2-40B4-BE49-F238E27FC236}">
                <a16:creationId xmlns:a16="http://schemas.microsoft.com/office/drawing/2014/main" id="{3926811E-65D4-91B7-43BA-6F5BD3D14BFF}"/>
              </a:ext>
            </a:extLst>
          </p:cNvPr>
          <p:cNvSpPr>
            <a:spLocks noGrp="1"/>
          </p:cNvSpPr>
          <p:nvPr>
            <p:ph idx="1"/>
          </p:nvPr>
        </p:nvSpPr>
        <p:spPr/>
        <p:txBody>
          <a:bodyPr/>
          <a:lstStyle/>
          <a:p>
            <a:r>
              <a:rPr lang="en-US" dirty="0"/>
              <a:t>Good errors go beyond just explaining but protect the user's effort and time. </a:t>
            </a:r>
          </a:p>
          <a:p>
            <a:r>
              <a:rPr lang="en-US" dirty="0"/>
              <a:t>Offer </a:t>
            </a:r>
            <a:r>
              <a:rPr lang="en-US" b="1" dirty="0"/>
              <a:t>accelerators to resolve the situation </a:t>
            </a:r>
            <a:r>
              <a:rPr lang="en-US" dirty="0"/>
              <a:t>or </a:t>
            </a:r>
            <a:r>
              <a:rPr lang="en-US" b="1" dirty="0"/>
              <a:t>share </a:t>
            </a:r>
            <a:r>
              <a:rPr lang="en-US" dirty="0"/>
              <a:t>a </a:t>
            </a:r>
            <a:r>
              <a:rPr lang="en-US" b="1" dirty="0"/>
              <a:t>bit of instruction </a:t>
            </a:r>
            <a:r>
              <a:rPr lang="en-US" dirty="0"/>
              <a:t>to </a:t>
            </a:r>
            <a:r>
              <a:rPr lang="en-US" b="1" dirty="0"/>
              <a:t>aid users</a:t>
            </a:r>
            <a:r>
              <a:rPr lang="en-US" dirty="0"/>
              <a:t>' understanding and hopefully </a:t>
            </a:r>
            <a:r>
              <a:rPr lang="en-US" b="1" dirty="0"/>
              <a:t>avoid the problem </a:t>
            </a:r>
            <a:r>
              <a:rPr lang="en-US" dirty="0"/>
              <a:t>in the future.</a:t>
            </a:r>
          </a:p>
          <a:p>
            <a:r>
              <a:rPr lang="en-US" b="1" dirty="0"/>
              <a:t>Safeguard against likely mistakes</a:t>
            </a:r>
            <a:r>
              <a:rPr lang="en-US" dirty="0"/>
              <a:t>. </a:t>
            </a:r>
          </a:p>
          <a:p>
            <a:pPr lvl="1"/>
            <a:r>
              <a:rPr lang="en-US" dirty="0"/>
              <a:t>The very worst error messages are those that don't exist. </a:t>
            </a:r>
          </a:p>
          <a:p>
            <a:pPr lvl="1"/>
            <a:r>
              <a:rPr lang="en-US" dirty="0"/>
              <a:t>When users make a mistake and receive no feedback, it can create a cascade of misunderstanding, wasted effort, and frustration. </a:t>
            </a:r>
          </a:p>
          <a:p>
            <a:pPr lvl="1"/>
            <a:r>
              <a:rPr lang="en-US" dirty="0"/>
              <a:t>E.g., email apps would dutifully send your email even though it referred to an attachment you forgot to include. Most apps will detect this situation and prompt you with an error message before sending it, thus sparing you embarrassment.</a:t>
            </a:r>
            <a:endParaRPr lang="en-IN" dirty="0"/>
          </a:p>
        </p:txBody>
      </p:sp>
    </p:spTree>
    <p:extLst>
      <p:ext uri="{BB962C8B-B14F-4D97-AF65-F5344CB8AC3E}">
        <p14:creationId xmlns:p14="http://schemas.microsoft.com/office/powerpoint/2010/main" val="14905484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A3508-01F2-FA8F-97BB-F8EF86EE9D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24E1F-F817-EE04-F7F0-A930101BD5C5}"/>
              </a:ext>
            </a:extLst>
          </p:cNvPr>
          <p:cNvSpPr>
            <a:spLocks noGrp="1"/>
          </p:cNvSpPr>
          <p:nvPr>
            <p:ph type="title"/>
          </p:nvPr>
        </p:nvSpPr>
        <p:spPr/>
        <p:txBody>
          <a:bodyPr/>
          <a:lstStyle/>
          <a:p>
            <a:r>
              <a:rPr lang="en-IN" dirty="0"/>
              <a:t>Efficiency Guidelines</a:t>
            </a:r>
          </a:p>
        </p:txBody>
      </p:sp>
      <p:pic>
        <p:nvPicPr>
          <p:cNvPr id="5" name="Content Placeholder 4">
            <a:extLst>
              <a:ext uri="{FF2B5EF4-FFF2-40B4-BE49-F238E27FC236}">
                <a16:creationId xmlns:a16="http://schemas.microsoft.com/office/drawing/2014/main" id="{C655C376-FA68-EDC7-F01F-EF401767C4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952" y="848338"/>
            <a:ext cx="9614096" cy="5161324"/>
          </a:xfrm>
        </p:spPr>
      </p:pic>
    </p:spTree>
    <p:extLst>
      <p:ext uri="{BB962C8B-B14F-4D97-AF65-F5344CB8AC3E}">
        <p14:creationId xmlns:p14="http://schemas.microsoft.com/office/powerpoint/2010/main" val="1157556912"/>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E03D2-9C51-072B-EA3D-6F4CF3645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99435-7702-BDAC-6A0B-2800BCD6EBBE}"/>
              </a:ext>
            </a:extLst>
          </p:cNvPr>
          <p:cNvSpPr>
            <a:spLocks noGrp="1"/>
          </p:cNvSpPr>
          <p:nvPr>
            <p:ph type="title"/>
          </p:nvPr>
        </p:nvSpPr>
        <p:spPr/>
        <p:txBody>
          <a:bodyPr/>
          <a:lstStyle/>
          <a:p>
            <a:r>
              <a:rPr lang="en-IN" dirty="0"/>
              <a:t>Efficiency Guidelines</a:t>
            </a:r>
          </a:p>
        </p:txBody>
      </p:sp>
      <p:sp>
        <p:nvSpPr>
          <p:cNvPr id="3" name="Content Placeholder 2">
            <a:extLst>
              <a:ext uri="{FF2B5EF4-FFF2-40B4-BE49-F238E27FC236}">
                <a16:creationId xmlns:a16="http://schemas.microsoft.com/office/drawing/2014/main" id="{C0128181-CF69-6F73-D421-F6118D804C58}"/>
              </a:ext>
            </a:extLst>
          </p:cNvPr>
          <p:cNvSpPr>
            <a:spLocks noGrp="1"/>
          </p:cNvSpPr>
          <p:nvPr>
            <p:ph idx="1"/>
          </p:nvPr>
        </p:nvSpPr>
        <p:spPr/>
        <p:txBody>
          <a:bodyPr/>
          <a:lstStyle/>
          <a:p>
            <a:r>
              <a:rPr lang="en-US" b="1" dirty="0"/>
              <a:t>Preserve the user's input</a:t>
            </a:r>
            <a:r>
              <a:rPr lang="en-US" dirty="0"/>
              <a:t>. </a:t>
            </a:r>
          </a:p>
          <a:p>
            <a:pPr lvl="1"/>
            <a:r>
              <a:rPr lang="en-US" dirty="0"/>
              <a:t>Let users </a:t>
            </a:r>
            <a:r>
              <a:rPr lang="en-US" b="1" dirty="0"/>
              <a:t>correct errors by editing </a:t>
            </a:r>
            <a:r>
              <a:rPr lang="en-US" dirty="0"/>
              <a:t>their </a:t>
            </a:r>
            <a:r>
              <a:rPr lang="en-US" b="1" dirty="0"/>
              <a:t>original action </a:t>
            </a:r>
            <a:r>
              <a:rPr lang="en-US" dirty="0"/>
              <a:t>instead of starting over. </a:t>
            </a:r>
          </a:p>
          <a:p>
            <a:pPr lvl="1"/>
            <a:r>
              <a:rPr lang="en-US" dirty="0"/>
              <a:t>E.g., display the original text entered into a text field even if it does not match the requirements for that field and </a:t>
            </a:r>
            <a:r>
              <a:rPr lang="en-US" b="1" dirty="0"/>
              <a:t>allow the user to modify </a:t>
            </a:r>
            <a:r>
              <a:rPr lang="en-US" dirty="0"/>
              <a:t>it.</a:t>
            </a:r>
          </a:p>
          <a:p>
            <a:r>
              <a:rPr lang="en-US" b="1" dirty="0"/>
              <a:t>Reduce error-correction effort</a:t>
            </a:r>
            <a:r>
              <a:rPr lang="en-US" dirty="0"/>
              <a:t>. </a:t>
            </a:r>
          </a:p>
          <a:p>
            <a:pPr lvl="1"/>
            <a:r>
              <a:rPr lang="en-US" dirty="0"/>
              <a:t>If possible, </a:t>
            </a:r>
            <a:r>
              <a:rPr lang="en-US" b="1" dirty="0"/>
              <a:t>guess the correct action </a:t>
            </a:r>
            <a:r>
              <a:rPr lang="en-US" dirty="0"/>
              <a:t>and </a:t>
            </a:r>
            <a:r>
              <a:rPr lang="en-US" b="1" dirty="0"/>
              <a:t>let users pick it </a:t>
            </a:r>
            <a:r>
              <a:rPr lang="en-US" dirty="0"/>
              <a:t>from a </a:t>
            </a:r>
            <a:r>
              <a:rPr lang="en-US" b="1" dirty="0"/>
              <a:t>small list of fixes</a:t>
            </a:r>
            <a:r>
              <a:rPr lang="en-US" dirty="0"/>
              <a:t>. </a:t>
            </a:r>
          </a:p>
          <a:p>
            <a:pPr lvl="1"/>
            <a:r>
              <a:rPr lang="en-US" dirty="0"/>
              <a:t>E.g., instead of just saying City and ZIP code don't match, </a:t>
            </a:r>
            <a:r>
              <a:rPr lang="en-US" b="1" dirty="0"/>
              <a:t>let users click on a button for the city </a:t>
            </a:r>
            <a:r>
              <a:rPr lang="en-US" dirty="0"/>
              <a:t>that matches the ZIP code they entered.</a:t>
            </a:r>
          </a:p>
          <a:p>
            <a:r>
              <a:rPr lang="en-US" b="1" dirty="0"/>
              <a:t>Concisely educate on how the system works.</a:t>
            </a:r>
            <a:r>
              <a:rPr lang="en-US" dirty="0"/>
              <a:t> </a:t>
            </a:r>
          </a:p>
          <a:p>
            <a:pPr lvl="1"/>
            <a:r>
              <a:rPr lang="en-US" b="1" dirty="0"/>
              <a:t>Use hypertext links </a:t>
            </a:r>
            <a:r>
              <a:rPr lang="en-US" dirty="0"/>
              <a:t>to </a:t>
            </a:r>
            <a:r>
              <a:rPr lang="en-US" b="1" dirty="0"/>
              <a:t>connect a concise error message </a:t>
            </a:r>
            <a:r>
              <a:rPr lang="en-US" dirty="0"/>
              <a:t>to a page </a:t>
            </a:r>
            <a:r>
              <a:rPr lang="en-US" b="1" dirty="0"/>
              <a:t>with supplementary material</a:t>
            </a:r>
            <a:r>
              <a:rPr lang="en-US" dirty="0"/>
              <a:t> or an explanation of the problem.</a:t>
            </a:r>
            <a:endParaRPr lang="en-IN" dirty="0"/>
          </a:p>
        </p:txBody>
      </p:sp>
    </p:spTree>
    <p:extLst>
      <p:ext uri="{BB962C8B-B14F-4D97-AF65-F5344CB8AC3E}">
        <p14:creationId xmlns:p14="http://schemas.microsoft.com/office/powerpoint/2010/main" val="1373594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19DC-C5C3-B608-89B6-277038390311}"/>
              </a:ext>
            </a:extLst>
          </p:cNvPr>
          <p:cNvSpPr>
            <a:spLocks noGrp="1"/>
          </p:cNvSpPr>
          <p:nvPr>
            <p:ph type="title"/>
          </p:nvPr>
        </p:nvSpPr>
        <p:spPr/>
        <p:txBody>
          <a:bodyPr/>
          <a:lstStyle/>
          <a:p>
            <a:r>
              <a:rPr lang="en-US" dirty="0"/>
              <a:t>Activity</a:t>
            </a:r>
            <a:endParaRPr lang="en-IN" dirty="0"/>
          </a:p>
        </p:txBody>
      </p:sp>
      <p:sp>
        <p:nvSpPr>
          <p:cNvPr id="3" name="Content Placeholder 2">
            <a:extLst>
              <a:ext uri="{FF2B5EF4-FFF2-40B4-BE49-F238E27FC236}">
                <a16:creationId xmlns:a16="http://schemas.microsoft.com/office/drawing/2014/main" id="{8A90382A-F4AC-0680-60A4-F1045C017AF2}"/>
              </a:ext>
            </a:extLst>
          </p:cNvPr>
          <p:cNvSpPr>
            <a:spLocks noGrp="1"/>
          </p:cNvSpPr>
          <p:nvPr>
            <p:ph idx="1"/>
          </p:nvPr>
        </p:nvSpPr>
        <p:spPr/>
        <p:txBody>
          <a:bodyPr/>
          <a:lstStyle/>
          <a:p>
            <a:r>
              <a:rPr lang="en-US" dirty="0"/>
              <a:t>Prepare a sitemap for the problem statement </a:t>
            </a:r>
            <a:r>
              <a:rPr lang="en-US" dirty="0">
                <a:hlinkClick r:id="rId2" action="ppaction://hlinkfile"/>
              </a:rPr>
              <a:t>SIH1609</a:t>
            </a:r>
            <a:r>
              <a:rPr lang="en-US" dirty="0"/>
              <a:t> of Smart India Hackathon.</a:t>
            </a:r>
            <a:endParaRPr lang="en-IN" dirty="0"/>
          </a:p>
        </p:txBody>
      </p:sp>
    </p:spTree>
    <p:extLst>
      <p:ext uri="{BB962C8B-B14F-4D97-AF65-F5344CB8AC3E}">
        <p14:creationId xmlns:p14="http://schemas.microsoft.com/office/powerpoint/2010/main" val="1806507882"/>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5975D-372F-B6E8-FAE1-B3300A0CEF6F}"/>
              </a:ext>
            </a:extLst>
          </p:cNvPr>
          <p:cNvSpPr>
            <a:spLocks noGrp="1"/>
          </p:cNvSpPr>
          <p:nvPr>
            <p:ph type="title"/>
          </p:nvPr>
        </p:nvSpPr>
        <p:spPr/>
        <p:txBody>
          <a:bodyPr/>
          <a:lstStyle/>
          <a:p>
            <a:r>
              <a:rPr lang="en-IN" dirty="0"/>
              <a:t>Efficiency Guidelines (contd.)</a:t>
            </a:r>
          </a:p>
        </p:txBody>
      </p:sp>
      <p:pic>
        <p:nvPicPr>
          <p:cNvPr id="5" name="Content Placeholder 4">
            <a:extLst>
              <a:ext uri="{FF2B5EF4-FFF2-40B4-BE49-F238E27FC236}">
                <a16:creationId xmlns:a16="http://schemas.microsoft.com/office/drawing/2014/main" id="{3ACFC748-72ED-B032-37CF-9540AE95DE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04310" y="863600"/>
            <a:ext cx="2583381" cy="5591175"/>
          </a:xfrm>
        </p:spPr>
      </p:pic>
    </p:spTree>
    <p:extLst>
      <p:ext uri="{BB962C8B-B14F-4D97-AF65-F5344CB8AC3E}">
        <p14:creationId xmlns:p14="http://schemas.microsoft.com/office/powerpoint/2010/main" val="1700402796"/>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21C71-8844-8FA4-66D8-A82A6936FC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DC95E-1ADC-36CE-D21E-577A617A4B7B}"/>
              </a:ext>
            </a:extLst>
          </p:cNvPr>
          <p:cNvSpPr>
            <a:spLocks noGrp="1"/>
          </p:cNvSpPr>
          <p:nvPr>
            <p:ph type="title"/>
          </p:nvPr>
        </p:nvSpPr>
        <p:spPr/>
        <p:txBody>
          <a:bodyPr/>
          <a:lstStyle/>
          <a:p>
            <a:r>
              <a:rPr lang="en-IN" dirty="0"/>
              <a:t>Efficiency Guidelines (contd.)</a:t>
            </a:r>
          </a:p>
        </p:txBody>
      </p:sp>
      <p:pic>
        <p:nvPicPr>
          <p:cNvPr id="7" name="Content Placeholder 6">
            <a:extLst>
              <a:ext uri="{FF2B5EF4-FFF2-40B4-BE49-F238E27FC236}">
                <a16:creationId xmlns:a16="http://schemas.microsoft.com/office/drawing/2014/main" id="{E67C3D11-57C0-CF34-2D7B-4B0432BD75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2280" y="841829"/>
            <a:ext cx="8987440" cy="5591175"/>
          </a:xfrm>
        </p:spPr>
      </p:pic>
    </p:spTree>
    <p:extLst>
      <p:ext uri="{BB962C8B-B14F-4D97-AF65-F5344CB8AC3E}">
        <p14:creationId xmlns:p14="http://schemas.microsoft.com/office/powerpoint/2010/main" val="1346572844"/>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7F810-DD11-332C-A7E4-A0D4DEF58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8EEFB7-F098-854D-8671-74203C909942}"/>
              </a:ext>
            </a:extLst>
          </p:cNvPr>
          <p:cNvSpPr>
            <a:spLocks noGrp="1"/>
          </p:cNvSpPr>
          <p:nvPr>
            <p:ph type="title"/>
          </p:nvPr>
        </p:nvSpPr>
        <p:spPr/>
        <p:txBody>
          <a:bodyPr/>
          <a:lstStyle/>
          <a:p>
            <a:r>
              <a:rPr lang="en-IN" dirty="0"/>
              <a:t>Efficiency Guidelines (contd.)</a:t>
            </a:r>
          </a:p>
        </p:txBody>
      </p:sp>
      <p:pic>
        <p:nvPicPr>
          <p:cNvPr id="6" name="Content Placeholder 5">
            <a:extLst>
              <a:ext uri="{FF2B5EF4-FFF2-40B4-BE49-F238E27FC236}">
                <a16:creationId xmlns:a16="http://schemas.microsoft.com/office/drawing/2014/main" id="{5AB372CF-7123-E392-EC45-035210C633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2280" y="852714"/>
            <a:ext cx="8987440" cy="5591175"/>
          </a:xfrm>
        </p:spPr>
      </p:pic>
    </p:spTree>
    <p:extLst>
      <p:ext uri="{BB962C8B-B14F-4D97-AF65-F5344CB8AC3E}">
        <p14:creationId xmlns:p14="http://schemas.microsoft.com/office/powerpoint/2010/main" val="3935191941"/>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DF48F-864B-B418-069A-DDD457C4EE29}"/>
              </a:ext>
            </a:extLst>
          </p:cNvPr>
          <p:cNvSpPr>
            <a:spLocks noGrp="1"/>
          </p:cNvSpPr>
          <p:nvPr>
            <p:ph type="title"/>
          </p:nvPr>
        </p:nvSpPr>
        <p:spPr/>
        <p:txBody>
          <a:bodyPr/>
          <a:lstStyle/>
          <a:p>
            <a:r>
              <a:rPr lang="en-US" dirty="0"/>
              <a:t>Ease Failure with Originality in Awful Situations</a:t>
            </a:r>
            <a:endParaRPr lang="en-IN" dirty="0"/>
          </a:p>
        </p:txBody>
      </p:sp>
      <p:sp>
        <p:nvSpPr>
          <p:cNvPr id="3" name="Content Placeholder 2">
            <a:extLst>
              <a:ext uri="{FF2B5EF4-FFF2-40B4-BE49-F238E27FC236}">
                <a16:creationId xmlns:a16="http://schemas.microsoft.com/office/drawing/2014/main" id="{1BA91362-7003-8D49-4224-FACB7D05A146}"/>
              </a:ext>
            </a:extLst>
          </p:cNvPr>
          <p:cNvSpPr>
            <a:spLocks noGrp="1"/>
          </p:cNvSpPr>
          <p:nvPr>
            <p:ph idx="1"/>
          </p:nvPr>
        </p:nvSpPr>
        <p:spPr/>
        <p:txBody>
          <a:bodyPr/>
          <a:lstStyle/>
          <a:p>
            <a:r>
              <a:rPr lang="en-US" b="1" dirty="0"/>
              <a:t>Errors are unenjoyable </a:t>
            </a:r>
            <a:r>
              <a:rPr lang="en-US" dirty="0"/>
              <a:t>for everyone involved as they interfere with user and business goals. </a:t>
            </a:r>
          </a:p>
          <a:p>
            <a:r>
              <a:rPr lang="en-US" dirty="0"/>
              <a:t>Yet sometimes users may encounter an error so catastrophic (e.g., overloaded servers) there is </a:t>
            </a:r>
            <a:r>
              <a:rPr lang="en-US" b="1" dirty="0"/>
              <a:t>no recourse but to wait </a:t>
            </a:r>
            <a:r>
              <a:rPr lang="en-US" dirty="0"/>
              <a:t>or </a:t>
            </a:r>
            <a:r>
              <a:rPr lang="en-US" b="1" dirty="0"/>
              <a:t>try again later</a:t>
            </a:r>
            <a:r>
              <a:rPr lang="en-US" dirty="0"/>
              <a:t>. </a:t>
            </a:r>
          </a:p>
          <a:p>
            <a:r>
              <a:rPr lang="en-US" b="1" dirty="0"/>
              <a:t>Blend an apology </a:t>
            </a:r>
            <a:r>
              <a:rPr lang="en-US" dirty="0"/>
              <a:t>with </a:t>
            </a:r>
            <a:r>
              <a:rPr lang="en-US" b="1" dirty="0"/>
              <a:t>something surprising </a:t>
            </a:r>
            <a:r>
              <a:rPr lang="en-US" dirty="0"/>
              <a:t>or </a:t>
            </a:r>
            <a:r>
              <a:rPr lang="en-US" b="1" dirty="0"/>
              <a:t>novel </a:t>
            </a:r>
            <a:r>
              <a:rPr lang="en-US" dirty="0"/>
              <a:t>may </a:t>
            </a:r>
            <a:r>
              <a:rPr lang="en-US" b="1" dirty="0"/>
              <a:t>save a disappointing situation </a:t>
            </a:r>
            <a:r>
              <a:rPr lang="en-US" dirty="0"/>
              <a:t>that </a:t>
            </a:r>
            <a:r>
              <a:rPr lang="en-US" b="1" dirty="0"/>
              <a:t>users </a:t>
            </a:r>
            <a:r>
              <a:rPr lang="en-US" dirty="0"/>
              <a:t>will likely </a:t>
            </a:r>
            <a:r>
              <a:rPr lang="en-US" b="1" dirty="0"/>
              <a:t>remember</a:t>
            </a:r>
            <a:r>
              <a:rPr lang="en-US" dirty="0"/>
              <a:t>.</a:t>
            </a:r>
          </a:p>
        </p:txBody>
      </p:sp>
    </p:spTree>
    <p:extLst>
      <p:ext uri="{BB962C8B-B14F-4D97-AF65-F5344CB8AC3E}">
        <p14:creationId xmlns:p14="http://schemas.microsoft.com/office/powerpoint/2010/main" val="3811952115"/>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888EE-B09F-AA0C-0A80-39C13EF985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2EB839-3341-9FFA-55C6-044D75200C00}"/>
              </a:ext>
            </a:extLst>
          </p:cNvPr>
          <p:cNvSpPr>
            <a:spLocks noGrp="1"/>
          </p:cNvSpPr>
          <p:nvPr>
            <p:ph type="title"/>
          </p:nvPr>
        </p:nvSpPr>
        <p:spPr/>
        <p:txBody>
          <a:bodyPr/>
          <a:lstStyle/>
          <a:p>
            <a:r>
              <a:rPr lang="en-US" dirty="0"/>
              <a:t>Ease Failure with Originality in Awful Situations</a:t>
            </a:r>
            <a:endParaRPr lang="en-IN" dirty="0"/>
          </a:p>
        </p:txBody>
      </p:sp>
      <p:pic>
        <p:nvPicPr>
          <p:cNvPr id="7" name="Content Placeholder 6">
            <a:extLst>
              <a:ext uri="{FF2B5EF4-FFF2-40B4-BE49-F238E27FC236}">
                <a16:creationId xmlns:a16="http://schemas.microsoft.com/office/drawing/2014/main" id="{AE9812FE-0737-5FB1-375C-47C5D6A100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400" y="863600"/>
            <a:ext cx="9933486" cy="5591175"/>
          </a:xfrm>
        </p:spPr>
      </p:pic>
    </p:spTree>
    <p:extLst>
      <p:ext uri="{BB962C8B-B14F-4D97-AF65-F5344CB8AC3E}">
        <p14:creationId xmlns:p14="http://schemas.microsoft.com/office/powerpoint/2010/main" val="838800966"/>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47726-53BC-9319-D906-B1BEEA784200}"/>
              </a:ext>
            </a:extLst>
          </p:cNvPr>
          <p:cNvSpPr>
            <a:spLocks noGrp="1"/>
          </p:cNvSpPr>
          <p:nvPr>
            <p:ph type="title"/>
          </p:nvPr>
        </p:nvSpPr>
        <p:spPr/>
        <p:txBody>
          <a:bodyPr/>
          <a:lstStyle/>
          <a:p>
            <a:r>
              <a:rPr lang="en-IN" dirty="0"/>
              <a:t>Thank you</a:t>
            </a:r>
          </a:p>
        </p:txBody>
      </p:sp>
    </p:spTree>
    <p:extLst>
      <p:ext uri="{BB962C8B-B14F-4D97-AF65-F5344CB8AC3E}">
        <p14:creationId xmlns:p14="http://schemas.microsoft.com/office/powerpoint/2010/main" val="824281874"/>
      </p:ext>
    </p:extLst>
  </p:cSld>
  <p:clrMapOvr>
    <a:masterClrMapping/>
  </p:clrMapOvr>
  <p:transition/>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15456</TotalTime>
  <Words>5948</Words>
  <Application>Microsoft Office PowerPoint</Application>
  <PresentationFormat>Widescreen</PresentationFormat>
  <Paragraphs>649</Paragraphs>
  <Slides>95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95</vt:i4>
      </vt:variant>
    </vt:vector>
  </HeadingPairs>
  <TitlesOfParts>
    <vt:vector size="104" baseType="lpstr">
      <vt:lpstr>Lobster</vt:lpstr>
      <vt:lpstr>Wingdings</vt:lpstr>
      <vt:lpstr>Roboto Condensed Light</vt:lpstr>
      <vt:lpstr>Wingdings 2</vt:lpstr>
      <vt:lpstr>Arial</vt:lpstr>
      <vt:lpstr>Roboto Condensed</vt:lpstr>
      <vt:lpstr>Wingdings 3</vt:lpstr>
      <vt:lpstr>Calibri</vt:lpstr>
      <vt:lpstr>Office Theme</vt:lpstr>
      <vt:lpstr>Unit-04  Prototyping and Styling</vt:lpstr>
      <vt:lpstr>PowerPoint Presentation</vt:lpstr>
      <vt:lpstr>Information Architecture</vt:lpstr>
      <vt:lpstr>Information Architecture (IA)</vt:lpstr>
      <vt:lpstr>Information Architecture (IA) (contd.)</vt:lpstr>
      <vt:lpstr>Information Architecture (IA) (contd.)</vt:lpstr>
      <vt:lpstr>Information Architecture (IA) (contd.)</vt:lpstr>
      <vt:lpstr>Information Architecture (IA) (contd.)</vt:lpstr>
      <vt:lpstr>Activity</vt:lpstr>
      <vt:lpstr>Wireframing</vt:lpstr>
      <vt:lpstr>Wireframing</vt:lpstr>
      <vt:lpstr>Wireframing Sketching Guide</vt:lpstr>
      <vt:lpstr>Wireframing Sketching Guide (contd.)</vt:lpstr>
      <vt:lpstr>Wireframing Sketching Guide (contd.)</vt:lpstr>
      <vt:lpstr>Wireframing Sketching Guide (contd.)</vt:lpstr>
      <vt:lpstr>Wireframing Sketching Guide (contd.)</vt:lpstr>
      <vt:lpstr>Activity</vt:lpstr>
      <vt:lpstr>Prototyping </vt:lpstr>
      <vt:lpstr>Prototyping</vt:lpstr>
      <vt:lpstr>Prototype Connection</vt:lpstr>
      <vt:lpstr>PowerPoint Presentation</vt:lpstr>
      <vt:lpstr>Fidelity</vt:lpstr>
      <vt:lpstr>Low-Fidelity (lo-fi)</vt:lpstr>
      <vt:lpstr>Characteristics of Low-Fidelity Prototypes</vt:lpstr>
      <vt:lpstr>Benefits of Low-Fidelity Prototypes</vt:lpstr>
      <vt:lpstr>High-Fidelity (hi-fi)</vt:lpstr>
      <vt:lpstr>Characteristics of High-Fidelity Prototypes</vt:lpstr>
      <vt:lpstr>Benefits of High-Fidelity Prototypes</vt:lpstr>
      <vt:lpstr>Comparison between Lo-fi and Hi-fi</vt:lpstr>
      <vt:lpstr>Grid and Layout Systems</vt:lpstr>
      <vt:lpstr>Grids</vt:lpstr>
      <vt:lpstr>Grid Elements</vt:lpstr>
      <vt:lpstr>Grid Elements (contd.)</vt:lpstr>
      <vt:lpstr>Grid System Example</vt:lpstr>
      <vt:lpstr>Grid System Example (contd.)</vt:lpstr>
      <vt:lpstr>Grid System Example (contd.)</vt:lpstr>
      <vt:lpstr>Grid Benefits</vt:lpstr>
      <vt:lpstr>Interaction Design</vt:lpstr>
      <vt:lpstr>Interaction Design</vt:lpstr>
      <vt:lpstr>Menu and Navigation</vt:lpstr>
      <vt:lpstr>The Structures of Menus</vt:lpstr>
      <vt:lpstr>Cont…</vt:lpstr>
      <vt:lpstr>Functions of Menus</vt:lpstr>
      <vt:lpstr>Cont…</vt:lpstr>
      <vt:lpstr>Formatting of Menus</vt:lpstr>
      <vt:lpstr>Consistency and Display</vt:lpstr>
      <vt:lpstr>Presentation</vt:lpstr>
      <vt:lpstr>Organization</vt:lpstr>
      <vt:lpstr>Complexity</vt:lpstr>
      <vt:lpstr>Item Arrangement</vt:lpstr>
      <vt:lpstr>Line Separators</vt:lpstr>
      <vt:lpstr>Ordering</vt:lpstr>
      <vt:lpstr>Grouping</vt:lpstr>
      <vt:lpstr>Web Site Navigation</vt:lpstr>
      <vt:lpstr>Web Site Navigation</vt:lpstr>
      <vt:lpstr>Web Site Navigation Problems</vt:lpstr>
      <vt:lpstr>Web Site Navigation Problems Solutions</vt:lpstr>
      <vt:lpstr>Web Site Navigation Goals</vt:lpstr>
      <vt:lpstr>Cont…</vt:lpstr>
      <vt:lpstr>Web Site Navigation Aids</vt:lpstr>
      <vt:lpstr>Web Site Organization</vt:lpstr>
      <vt:lpstr>Navigation Elements</vt:lpstr>
      <vt:lpstr>Other Web Site Navigation Elements</vt:lpstr>
      <vt:lpstr>Cont…</vt:lpstr>
      <vt:lpstr>Kinds of Graphical Menus - Menu Bar</vt:lpstr>
      <vt:lpstr>Kinds of Graphical Menus - Cascading Menus</vt:lpstr>
      <vt:lpstr>Kinds of Graphical Menus - Pull-Down Menu</vt:lpstr>
      <vt:lpstr>Kinds of Graphical Menus - Pop-Up Menus</vt:lpstr>
      <vt:lpstr>Kinds of Graphical Menus - Tear-Off Menus</vt:lpstr>
      <vt:lpstr>Kinds of Graphical Menus - Iconic Menus</vt:lpstr>
      <vt:lpstr>Kinds of Graphical Menus - Pie Menus</vt:lpstr>
      <vt:lpstr>Error Message Guidelines</vt:lpstr>
      <vt:lpstr>Error Message Guidelines</vt:lpstr>
      <vt:lpstr>Visibility Guidelines</vt:lpstr>
      <vt:lpstr>Use noticeable, redundant, and accessible indicators</vt:lpstr>
      <vt:lpstr>Use noticeable, redundant, and accessible indicators (contd.)</vt:lpstr>
      <vt:lpstr>Design errors based on their impact</vt:lpstr>
      <vt:lpstr>Design errors based on their impact</vt:lpstr>
      <vt:lpstr>Avoid prematurely displaying errors</vt:lpstr>
      <vt:lpstr>Avoid prematurely displaying errors</vt:lpstr>
      <vt:lpstr>Avoid prematurely displaying errors</vt:lpstr>
      <vt:lpstr>Communication Guidelines</vt:lpstr>
      <vt:lpstr>Communication Guidelines</vt:lpstr>
      <vt:lpstr>Communication Guidelines</vt:lpstr>
      <vt:lpstr>Communication Guidelines</vt:lpstr>
      <vt:lpstr>Communication Guidelines</vt:lpstr>
      <vt:lpstr>Efficiency Guidelines</vt:lpstr>
      <vt:lpstr>Efficiency Guidelines</vt:lpstr>
      <vt:lpstr>Efficiency Guidelines</vt:lpstr>
      <vt:lpstr>Efficiency Guidelines (contd.)</vt:lpstr>
      <vt:lpstr>Efficiency Guidelines (contd.)</vt:lpstr>
      <vt:lpstr>Efficiency Guidelines (contd.)</vt:lpstr>
      <vt:lpstr>Ease Failure with Originality in Awful Situations</vt:lpstr>
      <vt:lpstr>Ease Failure with Originality in Awful Situations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Mayur Padia</cp:lastModifiedBy>
  <cp:revision>1280</cp:revision>
  <dcterms:created xsi:type="dcterms:W3CDTF">2020-05-01T05:09:15Z</dcterms:created>
  <dcterms:modified xsi:type="dcterms:W3CDTF">2025-02-14T03:28:34Z</dcterms:modified>
</cp:coreProperties>
</file>